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handoutMasterIdLst>
    <p:handoutMasterId r:id="rId35"/>
  </p:handoutMasterIdLst>
  <p:sldIdLst>
    <p:sldId id="256" r:id="rId2"/>
    <p:sldId id="257" r:id="rId3"/>
    <p:sldId id="266" r:id="rId4"/>
    <p:sldId id="267" r:id="rId5"/>
    <p:sldId id="261" r:id="rId6"/>
    <p:sldId id="262" r:id="rId7"/>
    <p:sldId id="258" r:id="rId8"/>
    <p:sldId id="286" r:id="rId9"/>
    <p:sldId id="269" r:id="rId10"/>
    <p:sldId id="272" r:id="rId11"/>
    <p:sldId id="287" r:id="rId12"/>
    <p:sldId id="259" r:id="rId13"/>
    <p:sldId id="268" r:id="rId14"/>
    <p:sldId id="289" r:id="rId15"/>
    <p:sldId id="288" r:id="rId16"/>
    <p:sldId id="260" r:id="rId17"/>
    <p:sldId id="290" r:id="rId18"/>
    <p:sldId id="270" r:id="rId19"/>
    <p:sldId id="265" r:id="rId20"/>
    <p:sldId id="280" r:id="rId21"/>
    <p:sldId id="282" r:id="rId22"/>
    <p:sldId id="284" r:id="rId23"/>
    <p:sldId id="264" r:id="rId24"/>
    <p:sldId id="285" r:id="rId25"/>
    <p:sldId id="273" r:id="rId26"/>
    <p:sldId id="274" r:id="rId27"/>
    <p:sldId id="275" r:id="rId28"/>
    <p:sldId id="276" r:id="rId29"/>
    <p:sldId id="277" r:id="rId30"/>
    <p:sldId id="278" r:id="rId31"/>
    <p:sldId id="271" r:id="rId32"/>
    <p:sldId id="279" r:id="rId33"/>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028440" cy="351737"/>
          </a:xfrm>
          <a:prstGeom prst="rect">
            <a:avLst/>
          </a:prstGeom>
        </p:spPr>
        <p:txBody>
          <a:bodyPr vert="horz" lIns="93177" tIns="46589" rIns="93177" bIns="46589" rtlCol="0"/>
          <a:lstStyle>
            <a:lvl1pPr algn="l">
              <a:defRPr sz="1200"/>
            </a:lvl1pPr>
          </a:lstStyle>
          <a:p>
            <a:r>
              <a:rPr lang="en-US"/>
              <a:t>Math League Information Meeting</a:t>
            </a:r>
          </a:p>
        </p:txBody>
      </p:sp>
      <p:sp>
        <p:nvSpPr>
          <p:cNvPr id="3" name="Date Placeholder 2"/>
          <p:cNvSpPr>
            <a:spLocks noGrp="1"/>
          </p:cNvSpPr>
          <p:nvPr>
            <p:ph type="dt" sz="quarter" idx="1"/>
          </p:nvPr>
        </p:nvSpPr>
        <p:spPr>
          <a:xfrm>
            <a:off x="5265809" y="2"/>
            <a:ext cx="4028440" cy="351737"/>
          </a:xfrm>
          <a:prstGeom prst="rect">
            <a:avLst/>
          </a:prstGeom>
        </p:spPr>
        <p:txBody>
          <a:bodyPr vert="horz" lIns="93177" tIns="46589" rIns="93177" bIns="46589" rtlCol="0"/>
          <a:lstStyle>
            <a:lvl1pPr algn="r">
              <a:defRPr sz="1200"/>
            </a:lvl1pPr>
          </a:lstStyle>
          <a:p>
            <a:fld id="{53C6E157-83CF-42F1-BD7F-D5997E763B61}" type="datetimeFigureOut">
              <a:rPr lang="en-US" smtClean="0"/>
              <a:t>9/21/20</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r>
              <a:rPr lang="en-US"/>
              <a:t>Eagle Ridge Academy</a:t>
            </a:r>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B9C2374B-2C19-42D8-BDAD-81B9D2361FCC}" type="slidenum">
              <a:rPr lang="en-US" smtClean="0"/>
              <a:t>‹#›</a:t>
            </a:fld>
            <a:endParaRPr lang="en-US"/>
          </a:p>
        </p:txBody>
      </p:sp>
    </p:spTree>
    <p:extLst>
      <p:ext uri="{BB962C8B-B14F-4D97-AF65-F5344CB8AC3E}">
        <p14:creationId xmlns:p14="http://schemas.microsoft.com/office/powerpoint/2010/main" val="395405477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028440" cy="351737"/>
          </a:xfrm>
          <a:prstGeom prst="rect">
            <a:avLst/>
          </a:prstGeom>
        </p:spPr>
        <p:txBody>
          <a:bodyPr vert="horz" lIns="93177" tIns="46589" rIns="93177" bIns="46589" rtlCol="0"/>
          <a:lstStyle>
            <a:lvl1pPr algn="l">
              <a:defRPr sz="1200"/>
            </a:lvl1pPr>
          </a:lstStyle>
          <a:p>
            <a:r>
              <a:rPr lang="en-US"/>
              <a:t>Math League Information Meeting</a:t>
            </a:r>
          </a:p>
        </p:txBody>
      </p:sp>
      <p:sp>
        <p:nvSpPr>
          <p:cNvPr id="3" name="Date Placeholder 2"/>
          <p:cNvSpPr>
            <a:spLocks noGrp="1"/>
          </p:cNvSpPr>
          <p:nvPr>
            <p:ph type="dt" idx="1"/>
          </p:nvPr>
        </p:nvSpPr>
        <p:spPr>
          <a:xfrm>
            <a:off x="5265809" y="2"/>
            <a:ext cx="4028440" cy="351737"/>
          </a:xfrm>
          <a:prstGeom prst="rect">
            <a:avLst/>
          </a:prstGeom>
        </p:spPr>
        <p:txBody>
          <a:bodyPr vert="horz" lIns="93177" tIns="46589" rIns="93177" bIns="46589" rtlCol="0"/>
          <a:lstStyle>
            <a:lvl1pPr algn="r">
              <a:defRPr sz="1200"/>
            </a:lvl1pPr>
          </a:lstStyle>
          <a:p>
            <a:fld id="{82AA0AEE-9FE8-477D-9AEC-284997D755DB}" type="datetimeFigureOut">
              <a:rPr lang="en-US" smtClean="0"/>
              <a:t>9/21/20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6"/>
            <a:ext cx="7437120" cy="276034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r>
              <a:rPr lang="en-US"/>
              <a:t>Eagle Ridge Academy</a:t>
            </a:r>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2BF5C54D-1468-4EDB-A5F2-D62E15E6B393}" type="slidenum">
              <a:rPr lang="en-US" smtClean="0"/>
              <a:t>‹#›</a:t>
            </a:fld>
            <a:endParaRPr lang="en-US"/>
          </a:p>
        </p:txBody>
      </p:sp>
    </p:spTree>
    <p:extLst>
      <p:ext uri="{BB962C8B-B14F-4D97-AF65-F5344CB8AC3E}">
        <p14:creationId xmlns:p14="http://schemas.microsoft.com/office/powerpoint/2010/main" val="238244093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F5C54D-1468-4EDB-A5F2-D62E15E6B393}" type="slidenum">
              <a:rPr lang="en-US" smtClean="0"/>
              <a:t>1</a:t>
            </a:fld>
            <a:endParaRPr lang="en-US"/>
          </a:p>
        </p:txBody>
      </p:sp>
      <p:sp>
        <p:nvSpPr>
          <p:cNvPr id="6" name="Header Placeholder 5"/>
          <p:cNvSpPr>
            <a:spLocks noGrp="1"/>
          </p:cNvSpPr>
          <p:nvPr>
            <p:ph type="hdr" sz="quarter" idx="11"/>
          </p:nvPr>
        </p:nvSpPr>
        <p:spPr/>
        <p:txBody>
          <a:bodyPr/>
          <a:lstStyle/>
          <a:p>
            <a:r>
              <a:rPr lang="en-US"/>
              <a:t>Math League Information Meeting</a:t>
            </a:r>
          </a:p>
        </p:txBody>
      </p:sp>
      <p:sp>
        <p:nvSpPr>
          <p:cNvPr id="7" name="Footer Placeholder 6"/>
          <p:cNvSpPr>
            <a:spLocks noGrp="1"/>
          </p:cNvSpPr>
          <p:nvPr>
            <p:ph type="ftr" sz="quarter" idx="12"/>
          </p:nvPr>
        </p:nvSpPr>
        <p:spPr/>
        <p:txBody>
          <a:bodyPr/>
          <a:lstStyle/>
          <a:p>
            <a:r>
              <a:rPr lang="en-US"/>
              <a:t>Eagle Ridge Academy</a:t>
            </a:r>
          </a:p>
        </p:txBody>
      </p:sp>
    </p:spTree>
    <p:extLst>
      <p:ext uri="{BB962C8B-B14F-4D97-AF65-F5344CB8AC3E}">
        <p14:creationId xmlns:p14="http://schemas.microsoft.com/office/powerpoint/2010/main" val="3641553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Math League Information Meeting</a:t>
            </a:r>
          </a:p>
        </p:txBody>
      </p:sp>
      <p:sp>
        <p:nvSpPr>
          <p:cNvPr id="5" name="Footer Placeholder 4"/>
          <p:cNvSpPr>
            <a:spLocks noGrp="1"/>
          </p:cNvSpPr>
          <p:nvPr>
            <p:ph type="ftr" sz="quarter" idx="11"/>
          </p:nvPr>
        </p:nvSpPr>
        <p:spPr/>
        <p:txBody>
          <a:bodyPr/>
          <a:lstStyle/>
          <a:p>
            <a:r>
              <a:rPr lang="en-US"/>
              <a:t>Eagle Ridge Academy</a:t>
            </a:r>
          </a:p>
        </p:txBody>
      </p:sp>
      <p:sp>
        <p:nvSpPr>
          <p:cNvPr id="6" name="Slide Number Placeholder 5"/>
          <p:cNvSpPr>
            <a:spLocks noGrp="1"/>
          </p:cNvSpPr>
          <p:nvPr>
            <p:ph type="sldNum" sz="quarter" idx="12"/>
          </p:nvPr>
        </p:nvSpPr>
        <p:spPr/>
        <p:txBody>
          <a:bodyPr/>
          <a:lstStyle/>
          <a:p>
            <a:fld id="{2BF5C54D-1468-4EDB-A5F2-D62E15E6B393}" type="slidenum">
              <a:rPr lang="en-US" smtClean="0"/>
              <a:t>29</a:t>
            </a:fld>
            <a:endParaRPr lang="en-US"/>
          </a:p>
        </p:txBody>
      </p:sp>
    </p:spTree>
    <p:extLst>
      <p:ext uri="{BB962C8B-B14F-4D97-AF65-F5344CB8AC3E}">
        <p14:creationId xmlns:p14="http://schemas.microsoft.com/office/powerpoint/2010/main" val="117882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9/21/20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9/21/20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9/21/20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9/21/20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9/21/20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9/21/20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9/21/20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9/21/20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9/21/20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9/21/20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9/21/20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9/21/20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0islessthan1@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0islessthan1.weebly.com/" TargetMode="External"/><Relationship Id="rId2" Type="http://schemas.openxmlformats.org/officeDocument/2006/relationships/hyperlink" Target="https://eagleridgeacademy.wufoo.com/forms/201718-era-school-of-rhetoric-math-team/" TargetMode="External"/><Relationship Id="rId1" Type="http://schemas.openxmlformats.org/officeDocument/2006/relationships/slideLayout" Target="../slideLayouts/slideLayout2.xml"/><Relationship Id="rId6" Type="http://schemas.openxmlformats.org/officeDocument/2006/relationships/hyperlink" Target="http://internationalschoolmn.com/" TargetMode="External"/><Relationship Id="rId5" Type="http://schemas.openxmlformats.org/officeDocument/2006/relationships/hyperlink" Target="mailto:0islessthan1@gmail.com" TargetMode="External"/><Relationship Id="rId4" Type="http://schemas.openxmlformats.org/officeDocument/2006/relationships/hyperlink" Target="http://mnmathleague.org/"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eagleridgeacademy.wufoo.com/forms/201718-era-school-of-rhetoric-math-tea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njhml.com/" TargetMode="External"/><Relationship Id="rId2" Type="http://schemas.openxmlformats.org/officeDocument/2006/relationships/hyperlink" Target="http://mnmathleagu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Math Team</a:t>
            </a:r>
            <a:br>
              <a:rPr lang="en-US" dirty="0"/>
            </a:br>
            <a:r>
              <a:rPr lang="en-US" dirty="0"/>
              <a:t>Information Meeting</a:t>
            </a:r>
          </a:p>
        </p:txBody>
      </p:sp>
      <p:sp>
        <p:nvSpPr>
          <p:cNvPr id="3" name="Subtitle 2"/>
          <p:cNvSpPr>
            <a:spLocks noGrp="1"/>
          </p:cNvSpPr>
          <p:nvPr>
            <p:ph type="subTitle" idx="1"/>
          </p:nvPr>
        </p:nvSpPr>
        <p:spPr/>
        <p:txBody>
          <a:bodyPr>
            <a:normAutofit fontScale="85000" lnSpcReduction="20000"/>
          </a:bodyPr>
          <a:lstStyle/>
          <a:p>
            <a:r>
              <a:rPr lang="en-US" dirty="0"/>
              <a:t>Mr. MacLennan, </a:t>
            </a:r>
            <a:r>
              <a:rPr lang="en-US" dirty="0" err="1"/>
              <a:t>SoL</a:t>
            </a:r>
            <a:r>
              <a:rPr lang="en-US" dirty="0"/>
              <a:t> Math team coach &amp; </a:t>
            </a:r>
            <a:r>
              <a:rPr lang="en-US" dirty="0" err="1"/>
              <a:t>SoR</a:t>
            </a:r>
            <a:r>
              <a:rPr lang="en-US" dirty="0"/>
              <a:t> Math Team Coach</a:t>
            </a:r>
          </a:p>
          <a:p>
            <a:r>
              <a:rPr lang="en-US" dirty="0">
                <a:hlinkClick r:id="rId3"/>
              </a:rPr>
              <a:t>0islessthan1@gmail.com</a:t>
            </a:r>
            <a:r>
              <a:rPr lang="en-US" dirty="0"/>
              <a:t> </a:t>
            </a:r>
          </a:p>
          <a:p>
            <a:r>
              <a:rPr lang="en-US" dirty="0"/>
              <a:t>21 September 2020</a:t>
            </a:r>
          </a:p>
        </p:txBody>
      </p:sp>
    </p:spTree>
    <p:extLst>
      <p:ext uri="{BB962C8B-B14F-4D97-AF65-F5344CB8AC3E}">
        <p14:creationId xmlns:p14="http://schemas.microsoft.com/office/powerpoint/2010/main" val="914183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Math League meets like?</a:t>
            </a:r>
          </a:p>
        </p:txBody>
      </p:sp>
      <p:sp>
        <p:nvSpPr>
          <p:cNvPr id="3" name="Content Placeholder 2"/>
          <p:cNvSpPr>
            <a:spLocks noGrp="1"/>
          </p:cNvSpPr>
          <p:nvPr>
            <p:ph idx="1"/>
          </p:nvPr>
        </p:nvSpPr>
        <p:spPr/>
        <p:txBody>
          <a:bodyPr numCol="2">
            <a:normAutofit/>
          </a:bodyPr>
          <a:lstStyle/>
          <a:p>
            <a:pPr marL="0" indent="0">
              <a:buNone/>
            </a:pPr>
            <a:r>
              <a:rPr lang="en-US" dirty="0"/>
              <a:t>Participation</a:t>
            </a:r>
          </a:p>
          <a:p>
            <a:pPr lvl="1">
              <a:buFont typeface="Courier New" panose="02070309020205020404" pitchFamily="49" charset="0"/>
              <a:buChar char="o"/>
            </a:pPr>
            <a:r>
              <a:rPr lang="en-US" dirty="0"/>
              <a:t>All teams meet separately, at schools or online</a:t>
            </a:r>
          </a:p>
          <a:p>
            <a:pPr lvl="1">
              <a:buFont typeface="Courier New" panose="02070309020205020404" pitchFamily="49" charset="0"/>
              <a:buChar char="o"/>
            </a:pPr>
            <a:r>
              <a:rPr lang="en-US" dirty="0"/>
              <a:t>All students play</a:t>
            </a:r>
          </a:p>
          <a:p>
            <a:pPr marL="0" indent="0">
              <a:buNone/>
            </a:pPr>
            <a:r>
              <a:rPr lang="en-US" dirty="0"/>
              <a:t>Individual Events</a:t>
            </a:r>
          </a:p>
          <a:p>
            <a:pPr lvl="1">
              <a:buFont typeface="Courier New" panose="02070309020205020404" pitchFamily="49" charset="0"/>
              <a:buChar char="o"/>
            </a:pPr>
            <a:r>
              <a:rPr lang="en-US" dirty="0"/>
              <a:t>There are 4 Individual Events to choose from</a:t>
            </a:r>
          </a:p>
          <a:p>
            <a:pPr lvl="2">
              <a:buFont typeface="Courier New" panose="02070309020205020404" pitchFamily="49" charset="0"/>
              <a:buChar char="o"/>
            </a:pPr>
            <a:r>
              <a:rPr lang="en-US" dirty="0"/>
              <a:t>A: Algebra 1</a:t>
            </a:r>
          </a:p>
          <a:p>
            <a:pPr lvl="2">
              <a:buFont typeface="Courier New" panose="02070309020205020404" pitchFamily="49" charset="0"/>
              <a:buChar char="o"/>
            </a:pPr>
            <a:r>
              <a:rPr lang="en-US" dirty="0"/>
              <a:t>B: Geometry</a:t>
            </a:r>
          </a:p>
          <a:p>
            <a:pPr lvl="2">
              <a:buFont typeface="Courier New" panose="02070309020205020404" pitchFamily="49" charset="0"/>
              <a:buChar char="o"/>
            </a:pPr>
            <a:r>
              <a:rPr lang="en-US" dirty="0"/>
              <a:t>C: Trigonometry &amp; Precalculus</a:t>
            </a:r>
          </a:p>
          <a:p>
            <a:pPr lvl="2">
              <a:buFont typeface="Courier New" panose="02070309020205020404" pitchFamily="49" charset="0"/>
              <a:buChar char="o"/>
            </a:pPr>
            <a:r>
              <a:rPr lang="en-US" dirty="0"/>
              <a:t>D: Algebra 2 &amp; Analysis (includes discrete mathematics, probability, and other topics)</a:t>
            </a:r>
          </a:p>
          <a:p>
            <a:pPr lvl="1">
              <a:buFont typeface="Courier New" panose="02070309020205020404" pitchFamily="49" charset="0"/>
              <a:buChar char="o"/>
            </a:pPr>
            <a:r>
              <a:rPr lang="en-US" dirty="0"/>
              <a:t>All students compete in 2 Individual Events</a:t>
            </a:r>
          </a:p>
          <a:p>
            <a:pPr marL="0" indent="0">
              <a:buNone/>
            </a:pPr>
            <a:endParaRPr lang="en-US" dirty="0"/>
          </a:p>
          <a:p>
            <a:pPr marL="0" indent="0">
              <a:buNone/>
            </a:pPr>
            <a:r>
              <a:rPr lang="en-US" dirty="0"/>
              <a:t>Team Event</a:t>
            </a:r>
          </a:p>
          <a:p>
            <a:pPr lvl="1">
              <a:buFont typeface="Courier New" panose="02070309020205020404" pitchFamily="49" charset="0"/>
              <a:buChar char="o"/>
            </a:pPr>
            <a:r>
              <a:rPr lang="en-US" u="sng" dirty="0"/>
              <a:t>All</a:t>
            </a:r>
            <a:r>
              <a:rPr lang="en-US" dirty="0"/>
              <a:t> students compete</a:t>
            </a:r>
          </a:p>
          <a:p>
            <a:pPr lvl="1">
              <a:buFont typeface="Courier New" panose="02070309020205020404" pitchFamily="49" charset="0"/>
              <a:buChar char="o"/>
            </a:pPr>
            <a:r>
              <a:rPr lang="en-US" dirty="0"/>
              <a:t>One team per breakout room</a:t>
            </a:r>
          </a:p>
          <a:p>
            <a:pPr marL="0">
              <a:buNone/>
            </a:pPr>
            <a:r>
              <a:rPr lang="en-US" dirty="0"/>
              <a:t>Scoring</a:t>
            </a:r>
          </a:p>
          <a:p>
            <a:pPr lvl="1">
              <a:buFont typeface="Courier New" panose="02070309020205020404" pitchFamily="49" charset="0"/>
              <a:buChar char="o"/>
            </a:pPr>
            <a:r>
              <a:rPr lang="en-US" dirty="0"/>
              <a:t>Answers are completely correct or not (no partial credit)</a:t>
            </a:r>
          </a:p>
          <a:p>
            <a:pPr lvl="1">
              <a:buFont typeface="Courier New" panose="02070309020205020404" pitchFamily="49" charset="0"/>
              <a:buChar char="o"/>
            </a:pPr>
            <a:r>
              <a:rPr lang="en-US" dirty="0"/>
              <a:t>Work need not be shown</a:t>
            </a:r>
          </a:p>
          <a:p>
            <a:pPr lvl="1">
              <a:buFont typeface="Courier New" panose="02070309020205020404" pitchFamily="49" charset="0"/>
              <a:buChar char="o"/>
            </a:pPr>
            <a:r>
              <a:rPr lang="en-US" dirty="0"/>
              <a:t>Answers are scored immediately following each event</a:t>
            </a:r>
          </a:p>
          <a:p>
            <a:pPr lvl="1">
              <a:buFont typeface="Courier New" panose="02070309020205020404" pitchFamily="49" charset="0"/>
              <a:buChar char="o"/>
            </a:pPr>
            <a:r>
              <a:rPr lang="en-US" dirty="0"/>
              <a:t>Preliminary meet results available before everyone leaves</a:t>
            </a:r>
          </a:p>
        </p:txBody>
      </p:sp>
    </p:spTree>
    <p:extLst>
      <p:ext uri="{BB962C8B-B14F-4D97-AF65-F5344CB8AC3E}">
        <p14:creationId xmlns:p14="http://schemas.microsoft.com/office/powerpoint/2010/main" val="2140897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JH Math League meets like?</a:t>
            </a:r>
          </a:p>
        </p:txBody>
      </p:sp>
      <p:sp>
        <p:nvSpPr>
          <p:cNvPr id="3" name="Content Placeholder 2"/>
          <p:cNvSpPr>
            <a:spLocks noGrp="1"/>
          </p:cNvSpPr>
          <p:nvPr>
            <p:ph idx="1"/>
          </p:nvPr>
        </p:nvSpPr>
        <p:spPr/>
        <p:txBody>
          <a:bodyPr numCol="2">
            <a:normAutofit/>
          </a:bodyPr>
          <a:lstStyle/>
          <a:p>
            <a:pPr marL="0" indent="0">
              <a:buNone/>
            </a:pPr>
            <a:r>
              <a:rPr lang="en-US" dirty="0"/>
              <a:t>Participation</a:t>
            </a:r>
          </a:p>
          <a:p>
            <a:pPr lvl="1">
              <a:buFont typeface="Courier New" panose="02070309020205020404" pitchFamily="49" charset="0"/>
              <a:buChar char="o"/>
            </a:pPr>
            <a:r>
              <a:rPr lang="en-US" dirty="0"/>
              <a:t>All teams meet separately, at schools or online</a:t>
            </a:r>
          </a:p>
          <a:p>
            <a:pPr lvl="1">
              <a:buFont typeface="Courier New" panose="02070309020205020404" pitchFamily="49" charset="0"/>
              <a:buChar char="o"/>
            </a:pPr>
            <a:r>
              <a:rPr lang="en-US" dirty="0"/>
              <a:t>All students play</a:t>
            </a:r>
          </a:p>
          <a:p>
            <a:pPr marL="0" indent="0">
              <a:buNone/>
            </a:pPr>
            <a:r>
              <a:rPr lang="en-US" dirty="0"/>
              <a:t>Individual Events</a:t>
            </a:r>
          </a:p>
          <a:p>
            <a:pPr lvl="1">
              <a:buFont typeface="Courier New" panose="02070309020205020404" pitchFamily="49" charset="0"/>
              <a:buChar char="o"/>
            </a:pPr>
            <a:r>
              <a:rPr lang="en-US" dirty="0"/>
              <a:t>There are 2 Individual Events</a:t>
            </a:r>
          </a:p>
          <a:p>
            <a:pPr lvl="1">
              <a:buFont typeface="Courier New" panose="02070309020205020404" pitchFamily="49" charset="0"/>
              <a:buChar char="o"/>
            </a:pPr>
            <a:r>
              <a:rPr lang="en-US" dirty="0"/>
              <a:t>All students compete in the same 2 Individual Events</a:t>
            </a:r>
          </a:p>
          <a:p>
            <a:pPr marL="0" indent="0">
              <a:buNone/>
            </a:pPr>
            <a:r>
              <a:rPr lang="en-US" dirty="0"/>
              <a:t>Team Event</a:t>
            </a:r>
          </a:p>
          <a:p>
            <a:pPr lvl="1">
              <a:buFont typeface="Courier New" panose="02070309020205020404" pitchFamily="49" charset="0"/>
              <a:buChar char="o"/>
            </a:pPr>
            <a:r>
              <a:rPr lang="en-US" dirty="0"/>
              <a:t>All students compete</a:t>
            </a:r>
          </a:p>
          <a:p>
            <a:pPr lvl="1">
              <a:buFont typeface="Courier New" panose="02070309020205020404" pitchFamily="49" charset="0"/>
              <a:buChar char="o"/>
            </a:pPr>
            <a:r>
              <a:rPr lang="en-US" dirty="0"/>
              <a:t>One team per breakout room</a:t>
            </a:r>
          </a:p>
          <a:p>
            <a:pPr marL="0">
              <a:buNone/>
            </a:pPr>
            <a:endParaRPr lang="en-US" dirty="0"/>
          </a:p>
          <a:p>
            <a:pPr marL="0">
              <a:buNone/>
            </a:pPr>
            <a:r>
              <a:rPr lang="en-US" dirty="0"/>
              <a:t>Scoring</a:t>
            </a:r>
          </a:p>
          <a:p>
            <a:pPr lvl="1">
              <a:buFont typeface="Courier New" panose="02070309020205020404" pitchFamily="49" charset="0"/>
              <a:buChar char="o"/>
            </a:pPr>
            <a:r>
              <a:rPr lang="en-US" dirty="0"/>
              <a:t>Answers are completely correct or not (no partial credit)</a:t>
            </a:r>
          </a:p>
          <a:p>
            <a:pPr lvl="1">
              <a:buFont typeface="Courier New" panose="02070309020205020404" pitchFamily="49" charset="0"/>
              <a:buChar char="o"/>
            </a:pPr>
            <a:r>
              <a:rPr lang="en-US" dirty="0"/>
              <a:t>Work need not be shown</a:t>
            </a:r>
          </a:p>
          <a:p>
            <a:pPr lvl="1">
              <a:buFont typeface="Courier New" panose="02070309020205020404" pitchFamily="49" charset="0"/>
              <a:buChar char="o"/>
            </a:pPr>
            <a:r>
              <a:rPr lang="en-US" dirty="0"/>
              <a:t>Answers are scored immediately following each event</a:t>
            </a:r>
          </a:p>
          <a:p>
            <a:pPr lvl="1">
              <a:buFont typeface="Courier New" panose="02070309020205020404" pitchFamily="49" charset="0"/>
              <a:buChar char="o"/>
            </a:pPr>
            <a:r>
              <a:rPr lang="en-US" dirty="0"/>
              <a:t>Preliminary meet results available before everyone leaves</a:t>
            </a:r>
          </a:p>
        </p:txBody>
      </p:sp>
    </p:spTree>
    <p:extLst>
      <p:ext uri="{BB962C8B-B14F-4D97-AF65-F5344CB8AC3E}">
        <p14:creationId xmlns:p14="http://schemas.microsoft.com/office/powerpoint/2010/main" val="4287507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Math League Individual Events?</a:t>
            </a:r>
          </a:p>
        </p:txBody>
      </p:sp>
      <p:sp>
        <p:nvSpPr>
          <p:cNvPr id="3" name="Content Placeholder 2"/>
          <p:cNvSpPr>
            <a:spLocks noGrp="1"/>
          </p:cNvSpPr>
          <p:nvPr>
            <p:ph idx="1"/>
          </p:nvPr>
        </p:nvSpPr>
        <p:spPr>
          <a:xfrm>
            <a:off x="1111484" y="1845733"/>
            <a:ext cx="10058400" cy="4217716"/>
          </a:xfrm>
        </p:spPr>
        <p:txBody>
          <a:bodyPr numCol="2">
            <a:normAutofit/>
          </a:bodyPr>
          <a:lstStyle/>
          <a:p>
            <a:pPr marL="0" indent="0">
              <a:buNone/>
            </a:pPr>
            <a:r>
              <a:rPr lang="en-US" dirty="0"/>
              <a:t>Participation</a:t>
            </a:r>
          </a:p>
          <a:p>
            <a:pPr lvl="1">
              <a:buFont typeface="Courier New" panose="02070309020205020404" pitchFamily="49" charset="0"/>
              <a:buChar char="o"/>
            </a:pPr>
            <a:r>
              <a:rPr lang="en-US" dirty="0"/>
              <a:t>Each student participates in 2 individual events</a:t>
            </a:r>
          </a:p>
          <a:p>
            <a:pPr marL="0" indent="0">
              <a:buNone/>
            </a:pPr>
            <a:r>
              <a:rPr lang="en-US" dirty="0"/>
              <a:t>4 event categories</a:t>
            </a:r>
          </a:p>
          <a:p>
            <a:pPr lvl="1">
              <a:buFont typeface="Courier New" panose="02070309020205020404" pitchFamily="49" charset="0"/>
              <a:buChar char="o"/>
            </a:pPr>
            <a:r>
              <a:rPr lang="en-US" dirty="0"/>
              <a:t>A: Algebra 1</a:t>
            </a:r>
          </a:p>
          <a:p>
            <a:pPr lvl="1">
              <a:buFont typeface="Courier New" panose="02070309020205020404" pitchFamily="49" charset="0"/>
              <a:buChar char="o"/>
            </a:pPr>
            <a:r>
              <a:rPr lang="en-US" dirty="0"/>
              <a:t>B: Geometry</a:t>
            </a:r>
          </a:p>
          <a:p>
            <a:pPr lvl="1">
              <a:buFont typeface="Courier New" panose="02070309020205020404" pitchFamily="49" charset="0"/>
              <a:buChar char="o"/>
            </a:pPr>
            <a:r>
              <a:rPr lang="en-US" dirty="0"/>
              <a:t>C: Trigonometry &amp; Precalculus </a:t>
            </a:r>
          </a:p>
          <a:p>
            <a:pPr lvl="1">
              <a:buFont typeface="Courier New" panose="02070309020205020404" pitchFamily="49" charset="0"/>
              <a:buChar char="o"/>
            </a:pPr>
            <a:r>
              <a:rPr lang="en-US" dirty="0"/>
              <a:t>D: Algebra 2 &amp; Analysis</a:t>
            </a:r>
          </a:p>
          <a:p>
            <a:pPr marL="0" indent="0">
              <a:buNone/>
            </a:pPr>
            <a:r>
              <a:rPr lang="en-US" dirty="0"/>
              <a:t> Each event has 4 questions</a:t>
            </a:r>
          </a:p>
          <a:p>
            <a:pPr lvl="1">
              <a:buFont typeface="Courier New" panose="02070309020205020404" pitchFamily="49" charset="0"/>
              <a:buChar char="o"/>
            </a:pPr>
            <a:r>
              <a:rPr lang="en-US" dirty="0"/>
              <a:t>Q #1 (“quickie”) is 1 point</a:t>
            </a:r>
          </a:p>
          <a:p>
            <a:pPr lvl="1">
              <a:buFont typeface="Courier New" panose="02070309020205020404" pitchFamily="49" charset="0"/>
              <a:buChar char="o"/>
            </a:pPr>
            <a:r>
              <a:rPr lang="en-US" dirty="0"/>
              <a:t>Q #2 (“textbook”) is 2 points</a:t>
            </a:r>
          </a:p>
          <a:p>
            <a:pPr lvl="1">
              <a:buFont typeface="Courier New" panose="02070309020205020404" pitchFamily="49" charset="0"/>
              <a:buChar char="o"/>
            </a:pPr>
            <a:r>
              <a:rPr lang="en-US" dirty="0"/>
              <a:t>Q #3 (“textbook with a twist”) is 2 points</a:t>
            </a:r>
          </a:p>
          <a:p>
            <a:pPr lvl="1">
              <a:buFont typeface="Courier New" panose="02070309020205020404" pitchFamily="49" charset="0"/>
              <a:buChar char="o"/>
            </a:pPr>
            <a:r>
              <a:rPr lang="en-US" dirty="0"/>
              <a:t>Q #4 (“challenge”) is 2 points</a:t>
            </a:r>
          </a:p>
          <a:p>
            <a:pPr marL="0">
              <a:buNone/>
            </a:pPr>
            <a:r>
              <a:rPr lang="en-US" dirty="0"/>
              <a:t>Scoring team</a:t>
            </a:r>
          </a:p>
          <a:p>
            <a:pPr marL="544068" lvl="1" indent="-342900">
              <a:buFont typeface="Courier New" panose="02070309020205020404" pitchFamily="49" charset="0"/>
              <a:buChar char="o"/>
            </a:pPr>
            <a:r>
              <a:rPr lang="en-US" dirty="0"/>
              <a:t>Each student in 2 individual events</a:t>
            </a:r>
          </a:p>
          <a:p>
            <a:pPr marL="544068" lvl="1" indent="-342900">
              <a:buFont typeface="Courier New" panose="02070309020205020404" pitchFamily="49" charset="0"/>
              <a:buChar char="o"/>
            </a:pPr>
            <a:r>
              <a:rPr lang="en-US" dirty="0"/>
              <a:t>Team must have 4 students in each category</a:t>
            </a:r>
          </a:p>
          <a:p>
            <a:pPr marL="0" indent="0">
              <a:buNone/>
            </a:pPr>
            <a:r>
              <a:rPr lang="en-US" dirty="0"/>
              <a:t>Time</a:t>
            </a:r>
          </a:p>
          <a:p>
            <a:pPr marL="544068" lvl="1" indent="-342900">
              <a:buFont typeface="Courier New" panose="02070309020205020404" pitchFamily="49" charset="0"/>
              <a:buChar char="o"/>
            </a:pPr>
            <a:r>
              <a:rPr lang="en-US" dirty="0"/>
              <a:t>Each event is 12 minutes</a:t>
            </a:r>
          </a:p>
          <a:p>
            <a:pPr marL="544068" lvl="1" indent="-342900">
              <a:buFont typeface="Courier New" panose="02070309020205020404" pitchFamily="49" charset="0"/>
              <a:buChar char="o"/>
            </a:pPr>
            <a:r>
              <a:rPr lang="en-US" dirty="0"/>
              <a:t>Exception: Event 5A (meet 5, event category A) is 20 minutes</a:t>
            </a:r>
          </a:p>
        </p:txBody>
      </p:sp>
    </p:spTree>
    <p:extLst>
      <p:ext uri="{BB962C8B-B14F-4D97-AF65-F5344CB8AC3E}">
        <p14:creationId xmlns:p14="http://schemas.microsoft.com/office/powerpoint/2010/main" val="3110278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Math League Team Event?</a:t>
            </a:r>
          </a:p>
        </p:txBody>
      </p:sp>
      <p:sp>
        <p:nvSpPr>
          <p:cNvPr id="3" name="Content Placeholder 2"/>
          <p:cNvSpPr>
            <a:spLocks noGrp="1"/>
          </p:cNvSpPr>
          <p:nvPr>
            <p:ph idx="1"/>
          </p:nvPr>
        </p:nvSpPr>
        <p:spPr/>
        <p:txBody>
          <a:bodyPr numCol="2">
            <a:normAutofit/>
          </a:bodyPr>
          <a:lstStyle/>
          <a:p>
            <a:pPr marL="0" indent="0">
              <a:buNone/>
            </a:pPr>
            <a:r>
              <a:rPr lang="en-US" dirty="0"/>
              <a:t>Participation</a:t>
            </a:r>
          </a:p>
          <a:p>
            <a:pPr lvl="1">
              <a:buFont typeface="Courier New" panose="02070309020205020404" pitchFamily="49" charset="0"/>
              <a:buChar char="o"/>
            </a:pPr>
            <a:r>
              <a:rPr lang="en-US" dirty="0"/>
              <a:t>All students on ISM/ERA team (maximum 8 students per team group)</a:t>
            </a:r>
          </a:p>
          <a:p>
            <a:pPr marL="0" indent="0">
              <a:buNone/>
            </a:pPr>
            <a:r>
              <a:rPr lang="en-US" dirty="0"/>
              <a:t>Team</a:t>
            </a:r>
          </a:p>
          <a:p>
            <a:pPr lvl="1">
              <a:buFont typeface="Courier New" panose="02070309020205020404" pitchFamily="49" charset="0"/>
              <a:buChar char="o"/>
            </a:pPr>
            <a:r>
              <a:rPr lang="en-US" dirty="0"/>
              <a:t>Team works together to submit 1 set of answers</a:t>
            </a:r>
          </a:p>
          <a:p>
            <a:pPr lvl="1">
              <a:buFont typeface="Courier New" panose="02070309020205020404" pitchFamily="49" charset="0"/>
              <a:buChar char="o"/>
            </a:pPr>
            <a:r>
              <a:rPr lang="en-US" dirty="0"/>
              <a:t>Team meets remotely via Zoom</a:t>
            </a:r>
          </a:p>
          <a:p>
            <a:pPr lvl="1">
              <a:buFont typeface="Courier New" panose="02070309020205020404" pitchFamily="49" charset="0"/>
              <a:buChar char="o"/>
            </a:pPr>
            <a:r>
              <a:rPr lang="en-US" dirty="0"/>
              <a:t>One team per breakout room</a:t>
            </a:r>
          </a:p>
          <a:p>
            <a:pPr marL="0">
              <a:buNone/>
            </a:pPr>
            <a:r>
              <a:rPr lang="en-US" dirty="0"/>
              <a:t>Time</a:t>
            </a:r>
          </a:p>
          <a:p>
            <a:pPr lvl="1">
              <a:buFont typeface="Courier New" panose="02070309020205020404" pitchFamily="49" charset="0"/>
              <a:buChar char="o"/>
            </a:pPr>
            <a:r>
              <a:rPr lang="en-US" dirty="0"/>
              <a:t>20 minutes</a:t>
            </a:r>
          </a:p>
          <a:p>
            <a:pPr lvl="1">
              <a:buFont typeface="Courier New" panose="02070309020205020404" pitchFamily="49" charset="0"/>
              <a:buChar char="o"/>
            </a:pPr>
            <a:r>
              <a:rPr lang="en-US" dirty="0"/>
              <a:t>Occurs after the Individual Events</a:t>
            </a:r>
          </a:p>
          <a:p>
            <a:endParaRPr lang="en-US" dirty="0"/>
          </a:p>
          <a:p>
            <a:endParaRPr lang="en-US" dirty="0"/>
          </a:p>
          <a:p>
            <a:r>
              <a:rPr lang="en-US" dirty="0"/>
              <a:t>Questions</a:t>
            </a:r>
          </a:p>
          <a:p>
            <a:pPr lvl="1">
              <a:buFont typeface="Courier New" panose="02070309020205020404" pitchFamily="49" charset="0"/>
              <a:buChar char="o"/>
            </a:pPr>
            <a:r>
              <a:rPr lang="en-US" dirty="0"/>
              <a:t>6 questions</a:t>
            </a:r>
          </a:p>
          <a:p>
            <a:pPr lvl="1">
              <a:buFont typeface="Courier New" panose="02070309020205020404" pitchFamily="49" charset="0"/>
              <a:buChar char="o"/>
            </a:pPr>
            <a:r>
              <a:rPr lang="en-US" dirty="0"/>
              <a:t>4 points each for a total of 24 points</a:t>
            </a:r>
          </a:p>
          <a:p>
            <a:pPr lvl="1">
              <a:buFont typeface="Courier New" panose="02070309020205020404" pitchFamily="49" charset="0"/>
              <a:buChar char="o"/>
            </a:pPr>
            <a:r>
              <a:rPr lang="en-US" dirty="0"/>
              <a:t>Drawn from same categories as Individual Events</a:t>
            </a:r>
          </a:p>
          <a:p>
            <a:pPr lvl="2">
              <a:buFont typeface="Courier New" panose="02070309020205020404" pitchFamily="49" charset="0"/>
              <a:buChar char="o"/>
            </a:pPr>
            <a:r>
              <a:rPr lang="en-US" dirty="0"/>
              <a:t>Algebra 1</a:t>
            </a:r>
          </a:p>
          <a:p>
            <a:pPr lvl="2">
              <a:buFont typeface="Courier New" panose="02070309020205020404" pitchFamily="49" charset="0"/>
              <a:buChar char="o"/>
            </a:pPr>
            <a:r>
              <a:rPr lang="en-US" dirty="0"/>
              <a:t>Geometry</a:t>
            </a:r>
          </a:p>
          <a:p>
            <a:pPr lvl="2">
              <a:buFont typeface="Courier New" panose="02070309020205020404" pitchFamily="49" charset="0"/>
              <a:buChar char="o"/>
            </a:pPr>
            <a:r>
              <a:rPr lang="en-US" dirty="0"/>
              <a:t>Trigonometry &amp; Precalculus</a:t>
            </a:r>
          </a:p>
          <a:p>
            <a:pPr lvl="2">
              <a:buFont typeface="Courier New" panose="02070309020205020404" pitchFamily="49" charset="0"/>
              <a:buChar char="o"/>
            </a:pPr>
            <a:r>
              <a:rPr lang="en-US" dirty="0"/>
              <a:t>Algebra 2 &amp; Analysis</a:t>
            </a:r>
          </a:p>
        </p:txBody>
      </p:sp>
    </p:spTree>
    <p:extLst>
      <p:ext uri="{BB962C8B-B14F-4D97-AF65-F5344CB8AC3E}">
        <p14:creationId xmlns:p14="http://schemas.microsoft.com/office/powerpoint/2010/main" val="2324804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JH Math League Individual Events?</a:t>
            </a:r>
          </a:p>
        </p:txBody>
      </p:sp>
      <p:sp>
        <p:nvSpPr>
          <p:cNvPr id="3" name="Content Placeholder 2"/>
          <p:cNvSpPr>
            <a:spLocks noGrp="1"/>
          </p:cNvSpPr>
          <p:nvPr>
            <p:ph idx="1"/>
          </p:nvPr>
        </p:nvSpPr>
        <p:spPr>
          <a:xfrm>
            <a:off x="1111484" y="1845733"/>
            <a:ext cx="10058400" cy="4217716"/>
          </a:xfrm>
        </p:spPr>
        <p:txBody>
          <a:bodyPr numCol="2">
            <a:normAutofit/>
          </a:bodyPr>
          <a:lstStyle/>
          <a:p>
            <a:pPr marL="0" indent="0">
              <a:buNone/>
            </a:pPr>
            <a:r>
              <a:rPr lang="en-US" dirty="0"/>
              <a:t>Participation</a:t>
            </a:r>
          </a:p>
          <a:p>
            <a:pPr lvl="1">
              <a:buFont typeface="Courier New" panose="02070309020205020404" pitchFamily="49" charset="0"/>
              <a:buChar char="o"/>
            </a:pPr>
            <a:r>
              <a:rPr lang="en-US" dirty="0"/>
              <a:t>Each student participates in the 2 individual events, A and B</a:t>
            </a:r>
          </a:p>
          <a:p>
            <a:pPr marL="0" indent="0">
              <a:buNone/>
            </a:pPr>
            <a:r>
              <a:rPr lang="en-US" dirty="0"/>
              <a:t>Each event has 5 questions</a:t>
            </a:r>
          </a:p>
          <a:p>
            <a:pPr lvl="1">
              <a:buFont typeface="Courier New" panose="02070309020205020404" pitchFamily="49" charset="0"/>
              <a:buChar char="o"/>
            </a:pPr>
            <a:r>
              <a:rPr lang="en-US" dirty="0"/>
              <a:t>Q #1-3 are is 2 points each</a:t>
            </a:r>
          </a:p>
          <a:p>
            <a:pPr lvl="1">
              <a:buFont typeface="Courier New" panose="02070309020205020404" pitchFamily="49" charset="0"/>
              <a:buChar char="o"/>
            </a:pPr>
            <a:r>
              <a:rPr lang="en-US" dirty="0"/>
              <a:t>Q #4-5 are 4 points each</a:t>
            </a:r>
          </a:p>
          <a:p>
            <a:pPr lvl="1">
              <a:buFont typeface="Courier New" panose="02070309020205020404" pitchFamily="49" charset="0"/>
              <a:buChar char="o"/>
            </a:pPr>
            <a:r>
              <a:rPr lang="en-US" dirty="0"/>
              <a:t>2-2-2-4-4 means up to 14 points / person / event possible, 28 points / person / 2 events</a:t>
            </a:r>
          </a:p>
          <a:p>
            <a:pPr marL="0" indent="0">
              <a:buNone/>
            </a:pPr>
            <a:r>
              <a:rPr lang="en-US" dirty="0"/>
              <a:t>Time</a:t>
            </a:r>
          </a:p>
          <a:p>
            <a:pPr marL="544068" lvl="1" indent="-342900">
              <a:buFont typeface="Courier New" panose="02070309020205020404" pitchFamily="49" charset="0"/>
              <a:buChar char="o"/>
            </a:pPr>
            <a:r>
              <a:rPr lang="en-US" dirty="0"/>
              <a:t>Each event is 10 minutes</a:t>
            </a:r>
          </a:p>
        </p:txBody>
      </p:sp>
    </p:spTree>
    <p:extLst>
      <p:ext uri="{BB962C8B-B14F-4D97-AF65-F5344CB8AC3E}">
        <p14:creationId xmlns:p14="http://schemas.microsoft.com/office/powerpoint/2010/main" val="1645190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Math JH League Team Event?</a:t>
            </a:r>
          </a:p>
        </p:txBody>
      </p:sp>
      <p:sp>
        <p:nvSpPr>
          <p:cNvPr id="3" name="Content Placeholder 2"/>
          <p:cNvSpPr>
            <a:spLocks noGrp="1"/>
          </p:cNvSpPr>
          <p:nvPr>
            <p:ph idx="1"/>
          </p:nvPr>
        </p:nvSpPr>
        <p:spPr/>
        <p:txBody>
          <a:bodyPr numCol="2">
            <a:normAutofit/>
          </a:bodyPr>
          <a:lstStyle/>
          <a:p>
            <a:pPr marL="0" indent="0">
              <a:buNone/>
            </a:pPr>
            <a:r>
              <a:rPr lang="en-US" dirty="0"/>
              <a:t>Participation</a:t>
            </a:r>
          </a:p>
          <a:p>
            <a:pPr lvl="1">
              <a:buFont typeface="Courier New" panose="02070309020205020404" pitchFamily="49" charset="0"/>
              <a:buChar char="o"/>
            </a:pPr>
            <a:r>
              <a:rPr lang="en-US" dirty="0"/>
              <a:t>All students on team (maximum 6 students per team event group)</a:t>
            </a:r>
          </a:p>
          <a:p>
            <a:pPr marL="0" indent="0">
              <a:buNone/>
            </a:pPr>
            <a:r>
              <a:rPr lang="en-US" dirty="0"/>
              <a:t>Team</a:t>
            </a:r>
          </a:p>
          <a:p>
            <a:pPr lvl="1">
              <a:buFont typeface="Courier New" panose="02070309020205020404" pitchFamily="49" charset="0"/>
              <a:buChar char="o"/>
            </a:pPr>
            <a:r>
              <a:rPr lang="en-US" dirty="0"/>
              <a:t>Team works together to submit 1 set of answers</a:t>
            </a:r>
          </a:p>
          <a:p>
            <a:pPr lvl="1">
              <a:buFont typeface="Courier New" panose="02070309020205020404" pitchFamily="49" charset="0"/>
              <a:buChar char="o"/>
            </a:pPr>
            <a:r>
              <a:rPr lang="en-US" dirty="0"/>
              <a:t>Team meets and communicates remotely via Zoom</a:t>
            </a:r>
          </a:p>
          <a:p>
            <a:pPr lvl="1">
              <a:buFont typeface="Courier New" panose="02070309020205020404" pitchFamily="49" charset="0"/>
              <a:buChar char="o"/>
            </a:pPr>
            <a:r>
              <a:rPr lang="en-US" dirty="0"/>
              <a:t>One team per breakout room</a:t>
            </a:r>
          </a:p>
          <a:p>
            <a:pPr marL="0">
              <a:buNone/>
            </a:pPr>
            <a:r>
              <a:rPr lang="en-US" dirty="0"/>
              <a:t>Time</a:t>
            </a:r>
          </a:p>
          <a:p>
            <a:pPr lvl="1">
              <a:buFont typeface="Courier New" panose="02070309020205020404" pitchFamily="49" charset="0"/>
              <a:buChar char="o"/>
            </a:pPr>
            <a:r>
              <a:rPr lang="en-US" dirty="0"/>
              <a:t>20 minutes</a:t>
            </a:r>
          </a:p>
          <a:p>
            <a:pPr lvl="1">
              <a:buFont typeface="Courier New" panose="02070309020205020404" pitchFamily="49" charset="0"/>
              <a:buChar char="o"/>
            </a:pPr>
            <a:r>
              <a:rPr lang="en-US" dirty="0"/>
              <a:t>Occurs after the Individual Events</a:t>
            </a:r>
          </a:p>
          <a:p>
            <a:r>
              <a:rPr lang="en-US" dirty="0"/>
              <a:t>Questions</a:t>
            </a:r>
          </a:p>
          <a:p>
            <a:pPr lvl="1">
              <a:buFont typeface="Courier New" panose="02070309020205020404" pitchFamily="49" charset="0"/>
              <a:buChar char="o"/>
            </a:pPr>
            <a:r>
              <a:rPr lang="en-US" dirty="0"/>
              <a:t>10 questions</a:t>
            </a:r>
          </a:p>
          <a:p>
            <a:pPr lvl="1">
              <a:buFont typeface="Courier New" panose="02070309020205020404" pitchFamily="49" charset="0"/>
              <a:buChar char="o"/>
            </a:pPr>
            <a:r>
              <a:rPr lang="en-US" dirty="0"/>
              <a:t>4 points each for a total of 40 points possible</a:t>
            </a:r>
          </a:p>
        </p:txBody>
      </p:sp>
    </p:spTree>
    <p:extLst>
      <p:ext uri="{BB962C8B-B14F-4D97-AF65-F5344CB8AC3E}">
        <p14:creationId xmlns:p14="http://schemas.microsoft.com/office/powerpoint/2010/main" val="698441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Math League meet scoring work?</a:t>
            </a:r>
          </a:p>
        </p:txBody>
      </p:sp>
      <p:sp>
        <p:nvSpPr>
          <p:cNvPr id="3" name="Content Placeholder 2"/>
          <p:cNvSpPr>
            <a:spLocks noGrp="1"/>
          </p:cNvSpPr>
          <p:nvPr>
            <p:ph idx="1"/>
          </p:nvPr>
        </p:nvSpPr>
        <p:spPr/>
        <p:txBody>
          <a:bodyPr/>
          <a:lstStyle/>
          <a:p>
            <a:pPr marL="0" indent="0">
              <a:buNone/>
            </a:pPr>
            <a:r>
              <a:rPr lang="en-US" dirty="0"/>
              <a:t>The official team score is the sum of the individual event scores and the team event score for each team’s scoring students</a:t>
            </a:r>
          </a:p>
          <a:p>
            <a:pPr marL="0" indent="0">
              <a:buNone/>
            </a:pPr>
            <a:r>
              <a:rPr lang="en-US" dirty="0"/>
              <a:t>Individual events</a:t>
            </a:r>
          </a:p>
          <a:p>
            <a:pPr lvl="1">
              <a:buFont typeface="Courier New" panose="02070309020205020404" pitchFamily="49" charset="0"/>
              <a:buChar char="o"/>
            </a:pPr>
            <a:r>
              <a:rPr lang="en-US" dirty="0"/>
              <a:t> (8 students) (2 events/student) (max 7 points/event) = max 112 points</a:t>
            </a:r>
          </a:p>
          <a:p>
            <a:pPr marL="0" indent="0">
              <a:buNone/>
            </a:pPr>
            <a:r>
              <a:rPr lang="en-US" dirty="0"/>
              <a:t>Team event</a:t>
            </a:r>
          </a:p>
          <a:p>
            <a:pPr lvl="1">
              <a:buFont typeface="Courier New" panose="02070309020205020404" pitchFamily="49" charset="0"/>
              <a:buChar char="o"/>
            </a:pPr>
            <a:r>
              <a:rPr lang="en-US" dirty="0"/>
              <a:t> (1 team) (max 24 points/team) = max 24 points</a:t>
            </a:r>
          </a:p>
          <a:p>
            <a:pPr marL="0" indent="0">
              <a:buNone/>
            </a:pPr>
            <a:r>
              <a:rPr lang="en-US" dirty="0"/>
              <a:t>Total: Individual + Team</a:t>
            </a:r>
          </a:p>
          <a:p>
            <a:pPr lvl="1">
              <a:buFont typeface="Courier New" panose="02070309020205020404" pitchFamily="49" charset="0"/>
              <a:buChar char="o"/>
            </a:pPr>
            <a:r>
              <a:rPr lang="en-US" dirty="0"/>
              <a:t> Max 112 + max 24 = max 136 points</a:t>
            </a:r>
          </a:p>
        </p:txBody>
      </p:sp>
    </p:spTree>
    <p:extLst>
      <p:ext uri="{BB962C8B-B14F-4D97-AF65-F5344CB8AC3E}">
        <p14:creationId xmlns:p14="http://schemas.microsoft.com/office/powerpoint/2010/main" val="2617829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JH Math League meet scoring work?</a:t>
            </a:r>
          </a:p>
        </p:txBody>
      </p:sp>
      <p:sp>
        <p:nvSpPr>
          <p:cNvPr id="3" name="Content Placeholder 2"/>
          <p:cNvSpPr>
            <a:spLocks noGrp="1"/>
          </p:cNvSpPr>
          <p:nvPr>
            <p:ph idx="1"/>
          </p:nvPr>
        </p:nvSpPr>
        <p:spPr/>
        <p:txBody>
          <a:bodyPr/>
          <a:lstStyle/>
          <a:p>
            <a:pPr marL="0" indent="0">
              <a:buNone/>
            </a:pPr>
            <a:r>
              <a:rPr lang="en-US" dirty="0"/>
              <a:t>The official team score is the sum of the individual event scores and the team event score for each team’s scoring students</a:t>
            </a:r>
          </a:p>
          <a:p>
            <a:pPr marL="0" indent="0">
              <a:buNone/>
            </a:pPr>
            <a:r>
              <a:rPr lang="en-US" dirty="0"/>
              <a:t>Individual events</a:t>
            </a:r>
          </a:p>
          <a:p>
            <a:pPr lvl="1">
              <a:buFont typeface="Courier New" panose="02070309020205020404" pitchFamily="49" charset="0"/>
              <a:buChar char="o"/>
            </a:pPr>
            <a:r>
              <a:rPr lang="en-US" dirty="0"/>
              <a:t> (6 students) (2 events/student) (max 14 points/event) = max 168 points</a:t>
            </a:r>
          </a:p>
          <a:p>
            <a:pPr marL="0" indent="0">
              <a:buNone/>
            </a:pPr>
            <a:r>
              <a:rPr lang="en-US" dirty="0"/>
              <a:t>Team event</a:t>
            </a:r>
          </a:p>
          <a:p>
            <a:pPr lvl="1">
              <a:buFont typeface="Courier New" panose="02070309020205020404" pitchFamily="49" charset="0"/>
              <a:buChar char="o"/>
            </a:pPr>
            <a:r>
              <a:rPr lang="en-US" dirty="0"/>
              <a:t> (1 team) (max 40 points/team) = max 40 points</a:t>
            </a:r>
          </a:p>
          <a:p>
            <a:pPr marL="0" indent="0">
              <a:buNone/>
            </a:pPr>
            <a:r>
              <a:rPr lang="en-US" dirty="0"/>
              <a:t>Total: Individual + Team</a:t>
            </a:r>
          </a:p>
          <a:p>
            <a:pPr lvl="1">
              <a:buFont typeface="Courier New" panose="02070309020205020404" pitchFamily="49" charset="0"/>
              <a:buChar char="o"/>
            </a:pPr>
            <a:r>
              <a:rPr lang="en-US" dirty="0"/>
              <a:t> Max 168 + max 40 = max 208 points</a:t>
            </a:r>
          </a:p>
        </p:txBody>
      </p:sp>
    </p:spTree>
    <p:extLst>
      <p:ext uri="{BB962C8B-B14F-4D97-AF65-F5344CB8AC3E}">
        <p14:creationId xmlns:p14="http://schemas.microsoft.com/office/powerpoint/2010/main" val="3548253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calculators be used in Math League?</a:t>
            </a:r>
          </a:p>
        </p:txBody>
      </p:sp>
      <p:sp>
        <p:nvSpPr>
          <p:cNvPr id="3" name="Content Placeholder 2"/>
          <p:cNvSpPr>
            <a:spLocks noGrp="1"/>
          </p:cNvSpPr>
          <p:nvPr>
            <p:ph idx="1"/>
          </p:nvPr>
        </p:nvSpPr>
        <p:spPr/>
        <p:txBody>
          <a:bodyPr/>
          <a:lstStyle/>
          <a:p>
            <a:pPr marL="0" indent="0">
              <a:buNone/>
            </a:pPr>
            <a:r>
              <a:rPr lang="en-US" dirty="0"/>
              <a:t>Generally: yes (*not yet sure how this will be affected in 2020-21)</a:t>
            </a:r>
          </a:p>
          <a:p>
            <a:pPr lvl="1">
              <a:buFont typeface="Courier New" panose="02070309020205020404" pitchFamily="49" charset="0"/>
              <a:buChar char="o"/>
            </a:pPr>
            <a:r>
              <a:rPr lang="en-US" dirty="0"/>
              <a:t>Some events are designated “No Calculator” events (prior notice will be given, days or weeks in advance)</a:t>
            </a:r>
          </a:p>
          <a:p>
            <a:r>
              <a:rPr lang="en-US" dirty="0"/>
              <a:t>Any </a:t>
            </a:r>
            <a:r>
              <a:rPr lang="en-US" i="1" dirty="0"/>
              <a:t>dedicated</a:t>
            </a:r>
            <a:r>
              <a:rPr lang="en-US" dirty="0"/>
              <a:t> calculator may be used</a:t>
            </a:r>
          </a:p>
          <a:p>
            <a:pPr lvl="1">
              <a:buFont typeface="Courier New" panose="02070309020205020404" pitchFamily="49" charset="0"/>
              <a:buChar char="o"/>
            </a:pPr>
            <a:r>
              <a:rPr lang="en-US" dirty="0"/>
              <a:t>No cell phones or tablets</a:t>
            </a:r>
          </a:p>
          <a:p>
            <a:pPr marL="0" indent="0">
              <a:buNone/>
            </a:pPr>
            <a:r>
              <a:rPr lang="en-US" dirty="0"/>
              <a:t>Second-language translators are allowed</a:t>
            </a:r>
          </a:p>
          <a:p>
            <a:pPr lvl="1">
              <a:buFont typeface="Courier New" panose="02070309020205020404" pitchFamily="49" charset="0"/>
              <a:buChar char="o"/>
            </a:pPr>
            <a:r>
              <a:rPr lang="en-US" dirty="0"/>
              <a:t>These may have calculators, but they are not used</a:t>
            </a:r>
          </a:p>
          <a:p>
            <a:pPr marL="0" indent="0">
              <a:buNone/>
            </a:pPr>
            <a:r>
              <a:rPr lang="en-US" dirty="0"/>
              <a:t>Other than a calculator, students should have only a pencil, an eraser, and (blank) scratch paper</a:t>
            </a:r>
          </a:p>
        </p:txBody>
      </p:sp>
    </p:spTree>
    <p:extLst>
      <p:ext uri="{BB962C8B-B14F-4D97-AF65-F5344CB8AC3E}">
        <p14:creationId xmlns:p14="http://schemas.microsoft.com/office/powerpoint/2010/main" val="1748823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Math League conference are we in?</a:t>
            </a:r>
          </a:p>
        </p:txBody>
      </p:sp>
      <p:sp>
        <p:nvSpPr>
          <p:cNvPr id="3" name="Content Placeholder 2"/>
          <p:cNvSpPr>
            <a:spLocks noGrp="1"/>
          </p:cNvSpPr>
          <p:nvPr>
            <p:ph idx="1"/>
          </p:nvPr>
        </p:nvSpPr>
        <p:spPr/>
        <p:txBody>
          <a:bodyPr>
            <a:normAutofit fontScale="92500" lnSpcReduction="10000"/>
          </a:bodyPr>
          <a:lstStyle/>
          <a:p>
            <a:r>
              <a:rPr lang="en-US" dirty="0"/>
              <a:t>Last year the ERA/ISM team participated in the Canterbury Division, which includes these geographically nearby teams</a:t>
            </a:r>
          </a:p>
          <a:p>
            <a:pPr lvl="1"/>
            <a:r>
              <a:rPr lang="en-US" dirty="0"/>
              <a:t>Chaska HS / Chanhassen HS</a:t>
            </a:r>
          </a:p>
          <a:p>
            <a:pPr lvl="1"/>
            <a:r>
              <a:rPr lang="en-US" dirty="0"/>
              <a:t>Delano Senior HS</a:t>
            </a:r>
          </a:p>
          <a:p>
            <a:pPr lvl="1"/>
            <a:r>
              <a:rPr lang="en-US" dirty="0"/>
              <a:t>Farmington HS</a:t>
            </a:r>
          </a:p>
          <a:p>
            <a:pPr lvl="1"/>
            <a:r>
              <a:rPr lang="en-US" dirty="0"/>
              <a:t>International School of Minnesota / Eagle Ridge Academy</a:t>
            </a:r>
          </a:p>
          <a:p>
            <a:pPr lvl="1"/>
            <a:r>
              <a:rPr lang="en-US" dirty="0"/>
              <a:t>Holy Family Catholic HS</a:t>
            </a:r>
          </a:p>
          <a:p>
            <a:pPr lvl="1"/>
            <a:r>
              <a:rPr lang="en-US" dirty="0"/>
              <a:t>Lakeville North HS</a:t>
            </a:r>
          </a:p>
          <a:p>
            <a:pPr lvl="1"/>
            <a:r>
              <a:rPr lang="en-US" dirty="0"/>
              <a:t>Lakeville South HS</a:t>
            </a:r>
          </a:p>
          <a:p>
            <a:pPr lvl="1"/>
            <a:r>
              <a:rPr lang="en-US" dirty="0"/>
              <a:t>Northfield HS</a:t>
            </a:r>
          </a:p>
          <a:p>
            <a:r>
              <a:rPr lang="en-US" dirty="0"/>
              <a:t>For state tournament placement we will actually compete in a “virtual” division with other similarly sized and/or similarly competitive schools</a:t>
            </a:r>
          </a:p>
          <a:p>
            <a:r>
              <a:rPr lang="en-US" dirty="0"/>
              <a:t>All meets will be conducted online</a:t>
            </a:r>
          </a:p>
        </p:txBody>
      </p:sp>
    </p:spTree>
    <p:extLst>
      <p:ext uri="{BB962C8B-B14F-4D97-AF65-F5344CB8AC3E}">
        <p14:creationId xmlns:p14="http://schemas.microsoft.com/office/powerpoint/2010/main" val="2641984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normAutofit/>
          </a:bodyPr>
          <a:lstStyle/>
          <a:p>
            <a:r>
              <a:rPr lang="en-US" sz="2800" dirty="0"/>
              <a:t>Welcome to Math Team at Eagle Ridge Academy! Math Team is an opportunity for all ERA students to develop their problem-solving skills in mathematics in a fun and supportive environment.</a:t>
            </a:r>
          </a:p>
          <a:p>
            <a:endParaRPr lang="en-US" sz="2800" dirty="0"/>
          </a:p>
          <a:p>
            <a:r>
              <a:rPr lang="en-US" sz="2800" dirty="0"/>
              <a:t>The goals of today’s information session are to explain what Math Team is and to answer any questions you may have about Math Team at Eagle Ridge Academy. If you think of additional questions later, feel free to contact Mr. MacLennan.</a:t>
            </a:r>
          </a:p>
        </p:txBody>
      </p:sp>
    </p:spTree>
    <p:extLst>
      <p:ext uri="{BB962C8B-B14F-4D97-AF65-F5344CB8AC3E}">
        <p14:creationId xmlns:p14="http://schemas.microsoft.com/office/powerpoint/2010/main" val="303045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I letter in </a:t>
            </a:r>
            <a:r>
              <a:rPr lang="en-US" dirty="0" err="1"/>
              <a:t>SoR</a:t>
            </a:r>
            <a:r>
              <a:rPr lang="en-US" dirty="0"/>
              <a:t> Math Team?</a:t>
            </a:r>
          </a:p>
        </p:txBody>
      </p:sp>
      <p:sp>
        <p:nvSpPr>
          <p:cNvPr id="3" name="Content Placeholder 2"/>
          <p:cNvSpPr>
            <a:spLocks noGrp="1"/>
          </p:cNvSpPr>
          <p:nvPr>
            <p:ph idx="1"/>
          </p:nvPr>
        </p:nvSpPr>
        <p:spPr/>
        <p:txBody>
          <a:bodyPr>
            <a:normAutofit/>
          </a:bodyPr>
          <a:lstStyle/>
          <a:p>
            <a:pPr marL="0">
              <a:buNone/>
            </a:pPr>
            <a:r>
              <a:rPr lang="en-US" dirty="0"/>
              <a:t>Yes, students can earn an academic letter in Math Team.</a:t>
            </a:r>
          </a:p>
          <a:p>
            <a:pPr marL="0">
              <a:buNone/>
            </a:pPr>
            <a:r>
              <a:rPr lang="en-US" dirty="0"/>
              <a:t>The criteria is detailed on a handy separate sheet; however, below is a summary. Please note that these criteria may be modified as deemed necessary by the coach and/or Eagle Ridge Academy.</a:t>
            </a:r>
          </a:p>
          <a:p>
            <a:pPr marL="0">
              <a:buNone/>
            </a:pPr>
            <a:r>
              <a:rPr lang="en-US" dirty="0"/>
              <a:t>In order to receive a letter for Math Team, a student must satisfy at least one the following:</a:t>
            </a:r>
          </a:p>
          <a:p>
            <a:pPr lvl="1">
              <a:buFont typeface="Courier New" panose="02070309020205020404" pitchFamily="49" charset="0"/>
              <a:buChar char="o"/>
            </a:pPr>
            <a:r>
              <a:rPr lang="en-US" dirty="0"/>
              <a:t>Earn at least 40 points (see next slide), attend 4 meets, and be in good standing with the team at the end of the season</a:t>
            </a:r>
          </a:p>
          <a:p>
            <a:pPr lvl="1">
              <a:buFont typeface="Courier New" panose="02070309020205020404" pitchFamily="49" charset="0"/>
              <a:buChar char="o"/>
            </a:pPr>
            <a:r>
              <a:rPr lang="en-US" dirty="0"/>
              <a:t>Meet any of the Automatic Lettering Criteria (see slide after next) and be in good standing with the team at the end of the season</a:t>
            </a:r>
          </a:p>
        </p:txBody>
      </p:sp>
    </p:spTree>
    <p:extLst>
      <p:ext uri="{BB962C8B-B14F-4D97-AF65-F5344CB8AC3E}">
        <p14:creationId xmlns:p14="http://schemas.microsoft.com/office/powerpoint/2010/main" val="186964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I letter in Math Team? (Yes!)</a:t>
            </a:r>
            <a:br>
              <a:rPr lang="en-US" dirty="0"/>
            </a:br>
            <a:r>
              <a:rPr lang="en-US" dirty="0"/>
              <a:t>Lettering via points criteria</a:t>
            </a:r>
          </a:p>
        </p:txBody>
      </p:sp>
      <p:sp>
        <p:nvSpPr>
          <p:cNvPr id="3" name="Content Placeholder 2"/>
          <p:cNvSpPr>
            <a:spLocks noGrp="1"/>
          </p:cNvSpPr>
          <p:nvPr>
            <p:ph idx="1"/>
          </p:nvPr>
        </p:nvSpPr>
        <p:spPr/>
        <p:txBody>
          <a:bodyPr numCol="2">
            <a:normAutofit fontScale="77500" lnSpcReduction="20000"/>
          </a:bodyPr>
          <a:lstStyle/>
          <a:p>
            <a:pPr marL="0">
              <a:buNone/>
            </a:pPr>
            <a:r>
              <a:rPr lang="en-US" dirty="0"/>
              <a:t>Points may be earned as follows in any of the following three categories:</a:t>
            </a:r>
          </a:p>
          <a:p>
            <a:pPr marL="169863" indent="-169863">
              <a:buFont typeface="+mj-lt"/>
              <a:buAutoNum type="arabicPeriod"/>
            </a:pPr>
            <a:r>
              <a:rPr lang="en-US" dirty="0"/>
              <a:t>Team Participation</a:t>
            </a:r>
          </a:p>
          <a:p>
            <a:pPr lvl="1">
              <a:buFont typeface="Courier New" panose="02070309020205020404" pitchFamily="49" charset="0"/>
              <a:buChar char="o"/>
            </a:pPr>
            <a:r>
              <a:rPr lang="en-US" dirty="0"/>
              <a:t>1 point per week—Each practice attended (at least one a week for N weeks</a:t>
            </a:r>
          </a:p>
          <a:p>
            <a:pPr lvl="1">
              <a:buFont typeface="Courier New" panose="02070309020205020404" pitchFamily="49" charset="0"/>
              <a:buChar char="o"/>
            </a:pPr>
            <a:r>
              <a:rPr lang="en-US" dirty="0"/>
              <a:t>4 points—Attend and participate in meet at Varsity level (5 meets </a:t>
            </a:r>
            <a:r>
              <a:rPr lang="en-US" dirty="0">
                <a:sym typeface="Symbol" panose="05050102010706020507" pitchFamily="18" charset="2"/>
              </a:rPr>
              <a:t></a:t>
            </a:r>
            <a:r>
              <a:rPr lang="en-US" dirty="0"/>
              <a:t> 20 points max)</a:t>
            </a:r>
          </a:p>
          <a:p>
            <a:pPr lvl="1">
              <a:buFont typeface="Courier New" panose="02070309020205020404" pitchFamily="49" charset="0"/>
              <a:buChar char="o"/>
            </a:pPr>
            <a:r>
              <a:rPr lang="en-US" dirty="0"/>
              <a:t>2 points—Attend and participate in meet at JV level (5 meets </a:t>
            </a:r>
            <a:r>
              <a:rPr lang="en-US" dirty="0">
                <a:sym typeface="Symbol" panose="05050102010706020507" pitchFamily="18" charset="2"/>
              </a:rPr>
              <a:t></a:t>
            </a:r>
            <a:r>
              <a:rPr lang="en-US" dirty="0"/>
              <a:t> 10 points max)</a:t>
            </a:r>
          </a:p>
          <a:p>
            <a:pPr lvl="1">
              <a:buFont typeface="Courier New" panose="02070309020205020404" pitchFamily="49" charset="0"/>
              <a:buChar char="o"/>
            </a:pPr>
            <a:r>
              <a:rPr lang="en-US" dirty="0"/>
              <a:t>½ point—Each point scored at meet</a:t>
            </a:r>
          </a:p>
          <a:p>
            <a:pPr lvl="1">
              <a:buFont typeface="Courier New" panose="02070309020205020404" pitchFamily="49" charset="0"/>
              <a:buChar char="o"/>
            </a:pPr>
            <a:r>
              <a:rPr lang="en-US" dirty="0"/>
              <a:t>1 point—High ERA score in individual event (A, B, C, or D) at meet (ties okay)</a:t>
            </a:r>
          </a:p>
          <a:p>
            <a:pPr lvl="1">
              <a:buFont typeface="Courier New" panose="02070309020205020404" pitchFamily="49" charset="0"/>
              <a:buChar char="o"/>
            </a:pPr>
            <a:r>
              <a:rPr lang="en-US" dirty="0"/>
              <a:t>5 points—Returning team member from last year</a:t>
            </a:r>
          </a:p>
          <a:p>
            <a:pPr lvl="1">
              <a:buFont typeface="Courier New" panose="02070309020205020404" pitchFamily="49" charset="0"/>
              <a:buChar char="o"/>
            </a:pPr>
            <a:r>
              <a:rPr lang="en-US" dirty="0"/>
              <a:t>5 points—ERA Middle School Math Team member joining for first time as 9</a:t>
            </a:r>
            <a:r>
              <a:rPr lang="en-US" baseline="30000" dirty="0"/>
              <a:t>th</a:t>
            </a:r>
            <a:r>
              <a:rPr lang="en-US" dirty="0"/>
              <a:t>-grader or below</a:t>
            </a:r>
          </a:p>
          <a:p>
            <a:pPr lvl="1">
              <a:buFont typeface="Courier New" panose="02070309020205020404" pitchFamily="49" charset="0"/>
              <a:buChar char="o"/>
            </a:pPr>
            <a:r>
              <a:rPr lang="en-US" dirty="0"/>
              <a:t>3 points—Participate in other math competitions (e.g., American Mathematics Competition)</a:t>
            </a:r>
          </a:p>
          <a:p>
            <a:pPr marL="192088" indent="-192088">
              <a:buFont typeface="+mj-lt"/>
              <a:buAutoNum type="arabicPeriod"/>
            </a:pPr>
            <a:endParaRPr lang="en-US" dirty="0"/>
          </a:p>
          <a:p>
            <a:pPr marL="192088" indent="-192088">
              <a:buFont typeface="+mj-lt"/>
              <a:buAutoNum type="arabicPeriod"/>
            </a:pPr>
            <a:endParaRPr lang="en-US" dirty="0"/>
          </a:p>
          <a:p>
            <a:pPr marL="192088" indent="-192088">
              <a:buFont typeface="+mj-lt"/>
              <a:buAutoNum type="arabicPeriod"/>
            </a:pPr>
            <a:r>
              <a:rPr lang="en-US" dirty="0"/>
              <a:t>Team Support (each requires sign up ahead of time / pre-approval)</a:t>
            </a:r>
          </a:p>
          <a:p>
            <a:pPr lvl="1">
              <a:buFont typeface="Courier New" panose="02070309020205020404" pitchFamily="49" charset="0"/>
              <a:buChar char="o"/>
            </a:pPr>
            <a:r>
              <a:rPr lang="en-US" dirty="0"/>
              <a:t>1 point—Provide snack at practice (4 points max; not 2020-21)</a:t>
            </a:r>
          </a:p>
          <a:p>
            <a:pPr lvl="1">
              <a:buFont typeface="Courier New" panose="02070309020205020404" pitchFamily="49" charset="0"/>
              <a:buChar char="o"/>
            </a:pPr>
            <a:r>
              <a:rPr lang="en-US" dirty="0"/>
              <a:t>1 point—Make Math Team locker signs for meets (4 points max; not 2020-21)</a:t>
            </a:r>
          </a:p>
          <a:p>
            <a:pPr lvl="1">
              <a:buFont typeface="Courier New" panose="02070309020205020404" pitchFamily="49" charset="0"/>
              <a:buChar char="o"/>
            </a:pPr>
            <a:r>
              <a:rPr lang="en-US" dirty="0"/>
              <a:t>1 point—Make a resource sheet to help teammates prepare for meet (4 points max)</a:t>
            </a:r>
          </a:p>
          <a:p>
            <a:pPr lvl="1">
              <a:buFont typeface="Courier New" panose="02070309020205020404" pitchFamily="49" charset="0"/>
              <a:buChar char="o"/>
            </a:pPr>
            <a:r>
              <a:rPr lang="en-US" dirty="0"/>
              <a:t>½ point—Provide useful calculator program (4 points max)</a:t>
            </a:r>
          </a:p>
          <a:p>
            <a:pPr lvl="1">
              <a:buFont typeface="Courier New" panose="02070309020205020404" pitchFamily="49" charset="0"/>
              <a:buChar char="o"/>
            </a:pPr>
            <a:r>
              <a:rPr lang="en-US" dirty="0"/>
              <a:t>1-3 points—lead a portion (1 point) or all (3 points) of team practice</a:t>
            </a:r>
          </a:p>
          <a:p>
            <a:pPr marL="192088" indent="-192088">
              <a:buFont typeface="+mj-lt"/>
              <a:buAutoNum type="arabicPeriod"/>
            </a:pPr>
            <a:r>
              <a:rPr lang="en-US" dirty="0"/>
              <a:t>Team Improvement</a:t>
            </a:r>
          </a:p>
          <a:p>
            <a:pPr lvl="1">
              <a:buFont typeface="Courier New" panose="02070309020205020404" pitchFamily="49" charset="0"/>
              <a:buChar char="o"/>
            </a:pPr>
            <a:r>
              <a:rPr lang="en-US" dirty="0"/>
              <a:t>3 points—Recruit a new member who attends at least 3 meets and finishes the season</a:t>
            </a:r>
          </a:p>
          <a:p>
            <a:pPr lvl="1">
              <a:buFont typeface="Courier New" panose="02070309020205020404" pitchFamily="49" charset="0"/>
              <a:buChar char="o"/>
            </a:pPr>
            <a:endParaRPr lang="en-US" dirty="0"/>
          </a:p>
          <a:p>
            <a:pPr marL="201168" lvl="1" indent="0">
              <a:buNone/>
            </a:pPr>
            <a:endParaRPr lang="en-US" dirty="0"/>
          </a:p>
        </p:txBody>
      </p:sp>
    </p:spTree>
    <p:extLst>
      <p:ext uri="{BB962C8B-B14F-4D97-AF65-F5344CB8AC3E}">
        <p14:creationId xmlns:p14="http://schemas.microsoft.com/office/powerpoint/2010/main" val="3717948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I letter in Math Team? </a:t>
            </a:r>
            <a:r>
              <a:rPr lang="en-US"/>
              <a:t>(Yes!)</a:t>
            </a:r>
            <a:br>
              <a:rPr lang="en-US" dirty="0"/>
            </a:br>
            <a:r>
              <a:rPr lang="en-US" dirty="0"/>
              <a:t>Automatic lettering criteria</a:t>
            </a:r>
          </a:p>
        </p:txBody>
      </p:sp>
      <p:sp>
        <p:nvSpPr>
          <p:cNvPr id="3" name="Content Placeholder 2"/>
          <p:cNvSpPr>
            <a:spLocks noGrp="1"/>
          </p:cNvSpPr>
          <p:nvPr>
            <p:ph idx="1"/>
          </p:nvPr>
        </p:nvSpPr>
        <p:spPr/>
        <p:txBody>
          <a:bodyPr>
            <a:normAutofit/>
          </a:bodyPr>
          <a:lstStyle/>
          <a:p>
            <a:pPr marL="0">
              <a:buNone/>
            </a:pPr>
            <a:r>
              <a:rPr lang="en-US" dirty="0"/>
              <a:t>The automatic lettering criteria is as follows:</a:t>
            </a:r>
          </a:p>
          <a:p>
            <a:pPr lvl="1">
              <a:buFont typeface="Courier New" panose="02070309020205020404" pitchFamily="49" charset="0"/>
              <a:buChar char="o"/>
            </a:pPr>
            <a:r>
              <a:rPr lang="en-US" dirty="0"/>
              <a:t>Any individual who qualifies for the State Tournament Invitational Event will automatically earn a letter</a:t>
            </a:r>
          </a:p>
          <a:p>
            <a:pPr lvl="1">
              <a:buFont typeface="Courier New" panose="02070309020205020404" pitchFamily="49" charset="0"/>
              <a:buChar char="o"/>
            </a:pPr>
            <a:r>
              <a:rPr lang="en-US" dirty="0"/>
              <a:t>If the team qualifies for the State Tournament, all students who competed as a varsity team member at any meet during the season or received strong consideration for doing so will automatically earn a letter</a:t>
            </a:r>
          </a:p>
          <a:p>
            <a:pPr lvl="1">
              <a:buFont typeface="Courier New" panose="02070309020205020404" pitchFamily="49" charset="0"/>
              <a:buChar char="o"/>
            </a:pPr>
            <a:r>
              <a:rPr lang="en-US" dirty="0"/>
              <a:t>Any individual who earns an invitation to the All-State Math Team tryouts / practices will automatically earn a letter</a:t>
            </a:r>
          </a:p>
        </p:txBody>
      </p:sp>
    </p:spTree>
    <p:extLst>
      <p:ext uri="{BB962C8B-B14F-4D97-AF65-F5344CB8AC3E}">
        <p14:creationId xmlns:p14="http://schemas.microsoft.com/office/powerpoint/2010/main" val="3085363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ERA schedule?</a:t>
            </a:r>
          </a:p>
        </p:txBody>
      </p:sp>
      <p:sp>
        <p:nvSpPr>
          <p:cNvPr id="3" name="Content Placeholder 2"/>
          <p:cNvSpPr>
            <a:spLocks noGrp="1"/>
          </p:cNvSpPr>
          <p:nvPr>
            <p:ph idx="1"/>
          </p:nvPr>
        </p:nvSpPr>
        <p:spPr/>
        <p:txBody>
          <a:bodyPr numCol="2">
            <a:normAutofit/>
          </a:bodyPr>
          <a:lstStyle/>
          <a:p>
            <a:pPr marL="0" indent="0">
              <a:buNone/>
            </a:pPr>
            <a:r>
              <a:rPr lang="en-US" dirty="0"/>
              <a:t>October</a:t>
            </a:r>
          </a:p>
          <a:p>
            <a:pPr lvl="1">
              <a:buFont typeface="Courier New" panose="02070309020205020404" pitchFamily="49" charset="0"/>
              <a:buChar char="o"/>
            </a:pPr>
            <a:r>
              <a:rPr lang="en-US" dirty="0"/>
              <a:t>10/2: Information Meeting</a:t>
            </a:r>
          </a:p>
          <a:p>
            <a:pPr lvl="1">
              <a:buFont typeface="Courier New" panose="02070309020205020404" pitchFamily="49" charset="0"/>
              <a:buChar char="o"/>
            </a:pPr>
            <a:r>
              <a:rPr lang="en-US" dirty="0"/>
              <a:t>10/8: Practice 0.1*</a:t>
            </a:r>
          </a:p>
          <a:p>
            <a:pPr lvl="1">
              <a:buFont typeface="Courier New" panose="02070309020205020404" pitchFamily="49" charset="0"/>
              <a:buChar char="o"/>
            </a:pPr>
            <a:r>
              <a:rPr lang="en-US" dirty="0"/>
              <a:t>10/15: [No school – No practice]</a:t>
            </a:r>
          </a:p>
          <a:p>
            <a:pPr lvl="1">
              <a:buFont typeface="Courier New" panose="02070309020205020404" pitchFamily="49" charset="0"/>
              <a:buChar char="o"/>
            </a:pPr>
            <a:r>
              <a:rPr lang="en-US" dirty="0"/>
              <a:t>10/22: Practice 0.2*</a:t>
            </a:r>
          </a:p>
          <a:p>
            <a:pPr lvl="1">
              <a:buFont typeface="Courier New" panose="02070309020205020404" pitchFamily="49" charset="0"/>
              <a:buChar char="o"/>
            </a:pPr>
            <a:r>
              <a:rPr lang="en-US" dirty="0"/>
              <a:t>10/29: Practice 0.3**</a:t>
            </a:r>
          </a:p>
          <a:p>
            <a:pPr marL="0">
              <a:buNone/>
            </a:pPr>
            <a:r>
              <a:rPr lang="en-US" dirty="0"/>
              <a:t>November</a:t>
            </a:r>
          </a:p>
          <a:p>
            <a:pPr lvl="1">
              <a:buFont typeface="Courier New" panose="02070309020205020404" pitchFamily="49" charset="0"/>
              <a:buChar char="o"/>
            </a:pPr>
            <a:r>
              <a:rPr lang="en-US" b="1" dirty="0"/>
              <a:t>11/5: Meet 1</a:t>
            </a:r>
          </a:p>
          <a:p>
            <a:pPr lvl="1">
              <a:buFont typeface="Courier New" panose="02070309020205020404" pitchFamily="49" charset="0"/>
              <a:buChar char="o"/>
            </a:pPr>
            <a:r>
              <a:rPr lang="en-US" dirty="0"/>
              <a:t>11/12: Practice 1.1*</a:t>
            </a:r>
          </a:p>
          <a:p>
            <a:pPr lvl="1">
              <a:buFont typeface="Courier New" panose="02070309020205020404" pitchFamily="49" charset="0"/>
              <a:buChar char="o"/>
            </a:pPr>
            <a:r>
              <a:rPr lang="en-US" dirty="0"/>
              <a:t>11/19: Practice 1.2**</a:t>
            </a:r>
          </a:p>
          <a:p>
            <a:pPr lvl="1">
              <a:buFont typeface="Courier New" panose="02070309020205020404" pitchFamily="49" charset="0"/>
              <a:buChar char="o"/>
            </a:pPr>
            <a:r>
              <a:rPr lang="en-US" b="1" dirty="0"/>
              <a:t>11/26: Meet 2</a:t>
            </a:r>
            <a:endParaRPr lang="en-US" dirty="0"/>
          </a:p>
          <a:p>
            <a:pPr marL="0">
              <a:buNone/>
            </a:pPr>
            <a:r>
              <a:rPr lang="en-US" dirty="0"/>
              <a:t>December</a:t>
            </a:r>
            <a:endParaRPr lang="en-US" b="1" dirty="0"/>
          </a:p>
          <a:p>
            <a:pPr lvl="1">
              <a:buFont typeface="Courier New" panose="02070309020205020404" pitchFamily="49" charset="0"/>
              <a:buChar char="o"/>
            </a:pPr>
            <a:r>
              <a:rPr lang="en-US" dirty="0"/>
              <a:t>12/3: Practice 2.1*</a:t>
            </a:r>
          </a:p>
          <a:p>
            <a:pPr lvl="1">
              <a:buFont typeface="Courier New" panose="02070309020205020404" pitchFamily="49" charset="0"/>
              <a:buChar char="o"/>
            </a:pPr>
            <a:r>
              <a:rPr lang="en-US" dirty="0"/>
              <a:t>12/10: Practice 2.2**</a:t>
            </a:r>
          </a:p>
          <a:p>
            <a:pPr lvl="1">
              <a:buFont typeface="Courier New" panose="02070309020205020404" pitchFamily="49" charset="0"/>
              <a:buChar char="o"/>
            </a:pPr>
            <a:r>
              <a:rPr lang="en-US" b="1" dirty="0"/>
              <a:t>12/17: Meet 3</a:t>
            </a:r>
          </a:p>
          <a:p>
            <a:pPr lvl="1">
              <a:buFont typeface="Courier New" panose="02070309020205020404" pitchFamily="49" charset="0"/>
              <a:buChar char="o"/>
            </a:pPr>
            <a:r>
              <a:rPr lang="en-US" dirty="0"/>
              <a:t>12/24: [No school – No practice]</a:t>
            </a:r>
          </a:p>
          <a:p>
            <a:pPr lvl="1">
              <a:buFont typeface="Courier New" panose="02070309020205020404" pitchFamily="49" charset="0"/>
              <a:buChar char="o"/>
            </a:pPr>
            <a:r>
              <a:rPr lang="en-US" dirty="0"/>
              <a:t>12/31: [No school – No practice] </a:t>
            </a:r>
          </a:p>
          <a:p>
            <a:pPr marL="0">
              <a:buNone/>
            </a:pPr>
            <a:r>
              <a:rPr lang="en-US" sz="1600" dirty="0"/>
              <a:t>* Practices are 3:20-4:45 in Room 2102</a:t>
            </a:r>
          </a:p>
          <a:p>
            <a:pPr marL="0">
              <a:buNone/>
            </a:pPr>
            <a:r>
              <a:rPr lang="en-US" sz="1600" dirty="0"/>
              <a:t>** Scoring students </a:t>
            </a:r>
            <a:r>
              <a:rPr lang="en-US" sz="1600" i="1" dirty="0"/>
              <a:t>may</a:t>
            </a:r>
            <a:r>
              <a:rPr lang="en-US" sz="1600" dirty="0"/>
              <a:t> practice with ISM during the week prior to each meet to practice as a team</a:t>
            </a:r>
          </a:p>
          <a:p>
            <a:pPr marL="0">
              <a:buNone/>
            </a:pPr>
            <a:r>
              <a:rPr lang="en-US" sz="1600" dirty="0"/>
              <a:t>Additional practices may be held based on interest and availability</a:t>
            </a:r>
          </a:p>
        </p:txBody>
      </p:sp>
    </p:spTree>
    <p:extLst>
      <p:ext uri="{BB962C8B-B14F-4D97-AF65-F5344CB8AC3E}">
        <p14:creationId xmlns:p14="http://schemas.microsoft.com/office/powerpoint/2010/main" val="4286972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ERA schedule? (cont’d)</a:t>
            </a:r>
          </a:p>
        </p:txBody>
      </p:sp>
      <p:sp>
        <p:nvSpPr>
          <p:cNvPr id="3" name="Content Placeholder 2"/>
          <p:cNvSpPr>
            <a:spLocks noGrp="1"/>
          </p:cNvSpPr>
          <p:nvPr>
            <p:ph idx="1"/>
          </p:nvPr>
        </p:nvSpPr>
        <p:spPr/>
        <p:txBody>
          <a:bodyPr numCol="2">
            <a:normAutofit/>
          </a:bodyPr>
          <a:lstStyle/>
          <a:p>
            <a:pPr marL="0" indent="0">
              <a:buNone/>
            </a:pPr>
            <a:r>
              <a:rPr lang="en-US" dirty="0"/>
              <a:t>January</a:t>
            </a:r>
          </a:p>
          <a:p>
            <a:pPr lvl="1">
              <a:buFont typeface="Courier New" panose="02070309020205020404" pitchFamily="49" charset="0"/>
              <a:buChar char="o"/>
            </a:pPr>
            <a:r>
              <a:rPr lang="en-US" dirty="0"/>
              <a:t>1/7: Practice 3.1*</a:t>
            </a:r>
          </a:p>
          <a:p>
            <a:pPr lvl="1">
              <a:buFont typeface="Courier New" panose="02070309020205020404" pitchFamily="49" charset="0"/>
              <a:buChar char="o"/>
            </a:pPr>
            <a:r>
              <a:rPr lang="en-US" dirty="0"/>
              <a:t>1/14: Practice 3.2**</a:t>
            </a:r>
          </a:p>
          <a:p>
            <a:pPr lvl="1">
              <a:buFont typeface="Courier New" panose="02070309020205020404" pitchFamily="49" charset="0"/>
              <a:buChar char="o"/>
            </a:pPr>
            <a:r>
              <a:rPr lang="en-US" dirty="0"/>
              <a:t>1/21: [No school – No practice]</a:t>
            </a:r>
          </a:p>
          <a:p>
            <a:pPr lvl="1">
              <a:buFont typeface="Courier New" panose="02070309020205020404" pitchFamily="49" charset="0"/>
              <a:buChar char="o"/>
            </a:pPr>
            <a:r>
              <a:rPr lang="en-US" b="1" dirty="0"/>
              <a:t>1/28: Meet 4</a:t>
            </a:r>
          </a:p>
          <a:p>
            <a:pPr marL="0">
              <a:buNone/>
            </a:pPr>
            <a:r>
              <a:rPr lang="en-US" dirty="0"/>
              <a:t>February</a:t>
            </a:r>
          </a:p>
          <a:p>
            <a:pPr lvl="1">
              <a:buFont typeface="Courier New" panose="02070309020205020404" pitchFamily="49" charset="0"/>
              <a:buChar char="o"/>
            </a:pPr>
            <a:r>
              <a:rPr lang="en-US" dirty="0"/>
              <a:t>2/4 Practice 4.1*</a:t>
            </a:r>
          </a:p>
          <a:p>
            <a:pPr lvl="1">
              <a:buFont typeface="Courier New" panose="02070309020205020404" pitchFamily="49" charset="0"/>
              <a:buChar char="o"/>
            </a:pPr>
            <a:r>
              <a:rPr lang="en-US" dirty="0"/>
              <a:t>2/11 Practice 4.2**</a:t>
            </a:r>
          </a:p>
          <a:p>
            <a:pPr lvl="1">
              <a:buFont typeface="Courier New" panose="02070309020205020404" pitchFamily="49" charset="0"/>
              <a:buChar char="o"/>
            </a:pPr>
            <a:r>
              <a:rPr lang="en-US" b="1" dirty="0"/>
              <a:t>2/18 Meet 5 &amp; Division Banquet</a:t>
            </a:r>
          </a:p>
          <a:p>
            <a:pPr lvl="1">
              <a:buFont typeface="Courier New" panose="02070309020205020404" pitchFamily="49" charset="0"/>
              <a:buChar char="o"/>
            </a:pPr>
            <a:r>
              <a:rPr lang="en-US" dirty="0"/>
              <a:t>2/25 Practice 5.1*</a:t>
            </a:r>
          </a:p>
          <a:p>
            <a:pPr marL="0">
              <a:buNone/>
            </a:pPr>
            <a:endParaRPr lang="en-US" dirty="0"/>
          </a:p>
          <a:p>
            <a:pPr marL="0">
              <a:buNone/>
            </a:pPr>
            <a:r>
              <a:rPr lang="en-US" dirty="0"/>
              <a:t>March</a:t>
            </a:r>
            <a:endParaRPr lang="en-US" b="1" dirty="0"/>
          </a:p>
          <a:p>
            <a:pPr lvl="1">
              <a:buFont typeface="Courier New" panose="02070309020205020404" pitchFamily="49" charset="0"/>
              <a:buChar char="o"/>
            </a:pPr>
            <a:r>
              <a:rPr lang="en-US" dirty="0"/>
              <a:t>3/4 Practice 5.2**</a:t>
            </a:r>
          </a:p>
          <a:p>
            <a:pPr lvl="1">
              <a:buFont typeface="Courier New" panose="02070309020205020404" pitchFamily="49" charset="0"/>
              <a:buChar char="o"/>
            </a:pPr>
            <a:r>
              <a:rPr lang="en-US" b="1" dirty="0"/>
              <a:t>3/11 State Tournament (all day)</a:t>
            </a:r>
          </a:p>
          <a:p>
            <a:pPr lvl="1">
              <a:buFont typeface="Courier New" panose="02070309020205020404" pitchFamily="49" charset="0"/>
              <a:buChar char="o"/>
            </a:pPr>
            <a:r>
              <a:rPr lang="en-US" b="1" dirty="0"/>
              <a:t>3/18 ERA Celebration &amp; Awards</a:t>
            </a:r>
          </a:p>
          <a:p>
            <a:pPr marL="0">
              <a:buNone/>
            </a:pPr>
            <a:r>
              <a:rPr lang="en-US" sz="1600" dirty="0"/>
              <a:t>* Practices are 3:20-4:45 in Room 2102</a:t>
            </a:r>
          </a:p>
          <a:p>
            <a:pPr marL="0">
              <a:buNone/>
            </a:pPr>
            <a:r>
              <a:rPr lang="en-US" sz="1600" dirty="0"/>
              <a:t>** Scoring students </a:t>
            </a:r>
            <a:r>
              <a:rPr lang="en-US" sz="1600" i="1" dirty="0"/>
              <a:t>may</a:t>
            </a:r>
            <a:r>
              <a:rPr lang="en-US" sz="1600" dirty="0"/>
              <a:t> practice with ISM during the week prior to each meet to practice as a team</a:t>
            </a:r>
          </a:p>
          <a:p>
            <a:pPr marL="0">
              <a:buNone/>
            </a:pPr>
            <a:r>
              <a:rPr lang="en-US" sz="1600" dirty="0"/>
              <a:t>Additional practices may be held based on interest and availability</a:t>
            </a:r>
          </a:p>
        </p:txBody>
      </p:sp>
    </p:spTree>
    <p:extLst>
      <p:ext uri="{BB962C8B-B14F-4D97-AF65-F5344CB8AC3E}">
        <p14:creationId xmlns:p14="http://schemas.microsoft.com/office/powerpoint/2010/main" val="2252828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there other math competitions?</a:t>
            </a:r>
          </a:p>
        </p:txBody>
      </p:sp>
      <p:sp>
        <p:nvSpPr>
          <p:cNvPr id="3" name="Content Placeholder 2"/>
          <p:cNvSpPr>
            <a:spLocks noGrp="1"/>
          </p:cNvSpPr>
          <p:nvPr>
            <p:ph idx="1"/>
          </p:nvPr>
        </p:nvSpPr>
        <p:spPr/>
        <p:txBody>
          <a:bodyPr>
            <a:normAutofit lnSpcReduction="10000"/>
          </a:bodyPr>
          <a:lstStyle/>
          <a:p>
            <a:r>
              <a:rPr lang="en-US" dirty="0"/>
              <a:t>Yes! Participation in Math League can lead to several other opportunities</a:t>
            </a:r>
          </a:p>
          <a:p>
            <a:pPr lvl="1">
              <a:buFont typeface="Courier New" panose="02070309020205020404" pitchFamily="49" charset="0"/>
              <a:buChar char="o"/>
            </a:pPr>
            <a:r>
              <a:rPr lang="en-US" dirty="0"/>
              <a:t>American Mathematics Competition</a:t>
            </a:r>
          </a:p>
          <a:p>
            <a:pPr lvl="2">
              <a:buFont typeface="Courier New" panose="02070309020205020404" pitchFamily="49" charset="0"/>
              <a:buChar char="o"/>
            </a:pPr>
            <a:r>
              <a:rPr lang="en-US" dirty="0"/>
              <a:t>AMC 8 – held Tuesday, 10 November, 2020</a:t>
            </a:r>
          </a:p>
          <a:p>
            <a:pPr lvl="2">
              <a:buFont typeface="Courier New" panose="02070309020205020404" pitchFamily="49" charset="0"/>
              <a:buChar char="o"/>
            </a:pPr>
            <a:r>
              <a:rPr lang="en-US" dirty="0"/>
              <a:t>AMC 10 (and Junior High AMC 12) – Thursday, 4 February 2020 and/or Wednesday 10 February 2020</a:t>
            </a:r>
          </a:p>
          <a:p>
            <a:pPr lvl="2">
              <a:buFont typeface="Courier New" panose="02070309020205020404" pitchFamily="49" charset="0"/>
              <a:buChar char="o"/>
            </a:pPr>
            <a:r>
              <a:rPr lang="en-US" dirty="0"/>
              <a:t>AMC 12 (and Junior High AMC 10) – Thursday, 4 February 2020 and/or Wednesday 10 February 2020</a:t>
            </a:r>
          </a:p>
          <a:p>
            <a:pPr lvl="2">
              <a:buFont typeface="Courier New" panose="02070309020205020404" pitchFamily="49" charset="0"/>
              <a:buChar char="o"/>
            </a:pPr>
            <a:r>
              <a:rPr lang="en-US" dirty="0"/>
              <a:t>American Invitational Mathematics Examination (AIME)</a:t>
            </a:r>
          </a:p>
          <a:p>
            <a:pPr lvl="2">
              <a:buFont typeface="Courier New" panose="02070309020205020404" pitchFamily="49" charset="0"/>
              <a:buChar char="o"/>
            </a:pPr>
            <a:r>
              <a:rPr lang="en-US" dirty="0"/>
              <a:t>United States of America Mathematical Olympiad (USAMO)</a:t>
            </a:r>
          </a:p>
          <a:p>
            <a:pPr lvl="2">
              <a:buFont typeface="Courier New" panose="02070309020205020404" pitchFamily="49" charset="0"/>
              <a:buChar char="o"/>
            </a:pPr>
            <a:r>
              <a:rPr lang="en-US" dirty="0"/>
              <a:t>International Mathematics Olympiad (IMO)</a:t>
            </a:r>
          </a:p>
          <a:p>
            <a:pPr lvl="1">
              <a:buFont typeface="Courier New" panose="02070309020205020404" pitchFamily="49" charset="0"/>
              <a:buChar char="o"/>
            </a:pPr>
            <a:r>
              <a:rPr lang="en-US" dirty="0"/>
              <a:t>Minnesota All-State Math Team</a:t>
            </a:r>
          </a:p>
          <a:p>
            <a:pPr lvl="2">
              <a:buFont typeface="Courier New" panose="02070309020205020404" pitchFamily="49" charset="0"/>
              <a:buChar char="o"/>
            </a:pPr>
            <a:r>
              <a:rPr lang="en-US" dirty="0"/>
              <a:t>American Regions Mathematics League (ARML) Competition Late Mary / Early June</a:t>
            </a:r>
          </a:p>
          <a:p>
            <a:pPr lvl="2">
              <a:buFont typeface="Courier New" panose="02070309020205020404" pitchFamily="49" charset="0"/>
              <a:buChar char="o"/>
            </a:pPr>
            <a:r>
              <a:rPr lang="en-US" dirty="0"/>
              <a:t>Harvard-MIT Mathematics Tournament (HMMT) November (Harvard)</a:t>
            </a:r>
          </a:p>
          <a:p>
            <a:pPr lvl="2">
              <a:buFont typeface="Courier New" panose="02070309020205020404" pitchFamily="49" charset="0"/>
              <a:buChar char="o"/>
            </a:pPr>
            <a:r>
              <a:rPr lang="en-US" dirty="0"/>
              <a:t>Carnegie-Mellon Tournament Late January / Early February</a:t>
            </a:r>
          </a:p>
          <a:p>
            <a:pPr lvl="2">
              <a:buFont typeface="Courier New" panose="02070309020205020404" pitchFamily="49" charset="0"/>
              <a:buChar char="o"/>
            </a:pPr>
            <a:r>
              <a:rPr lang="en-US" dirty="0"/>
              <a:t>Harvard-MIT Mathematics Tournament (HMMT) February (MIT)</a:t>
            </a:r>
          </a:p>
          <a:p>
            <a:pPr lvl="1">
              <a:buFont typeface="Courier New" panose="02070309020205020404" pitchFamily="49" charset="0"/>
              <a:buChar char="o"/>
            </a:pPr>
            <a:r>
              <a:rPr lang="en-US" dirty="0"/>
              <a:t>Summer Mathematics Institute </a:t>
            </a:r>
          </a:p>
          <a:p>
            <a:pPr lvl="2">
              <a:buFont typeface="Courier New" panose="02070309020205020404" pitchFamily="49" charset="0"/>
              <a:buChar char="o"/>
            </a:pPr>
            <a:r>
              <a:rPr lang="en-US" dirty="0"/>
              <a:t>Not a competition, but a one-week summer residential program at Augsburg College in Minneapolis for those entering grades 7-11</a:t>
            </a: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4177860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specific Math League Meet 1 topics?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numCol="2">
                <a:normAutofit fontScale="85000" lnSpcReduction="10000"/>
              </a:bodyPr>
              <a:lstStyle/>
              <a:p>
                <a:pPr marL="0" indent="0">
                  <a:buNone/>
                </a:pPr>
                <a:r>
                  <a:rPr lang="en-US" b="1" dirty="0"/>
                  <a:t>1A Pre-algebra Topics</a:t>
                </a:r>
                <a:endParaRPr lang="en-US" dirty="0"/>
              </a:p>
              <a:p>
                <a:pPr lvl="1">
                  <a:buFont typeface="Courier New" panose="02070309020205020404" pitchFamily="49" charset="0"/>
                  <a:buChar char="o"/>
                </a:pPr>
                <a:r>
                  <a:rPr lang="en-US" dirty="0">
                    <a:effectLst/>
                  </a:rPr>
                  <a:t>Fract</a:t>
                </a:r>
                <a:r>
                  <a:rPr lang="en-US" dirty="0"/>
                  <a:t>i</a:t>
                </a:r>
                <a:r>
                  <a:rPr lang="en-US" dirty="0">
                    <a:effectLst/>
                  </a:rPr>
                  <a:t>ons to add and e</a:t>
                </a:r>
                <a:r>
                  <a:rPr lang="en-US" dirty="0"/>
                  <a:t>x</a:t>
                </a:r>
                <a:r>
                  <a:rPr lang="en-US" dirty="0">
                    <a:effectLst/>
                  </a:rPr>
                  <a:t>press as the quot</a:t>
                </a:r>
                <a:r>
                  <a:rPr lang="en-US" dirty="0"/>
                  <a:t>i</a:t>
                </a:r>
                <a:r>
                  <a:rPr lang="en-US" dirty="0">
                    <a:effectLst/>
                  </a:rPr>
                  <a:t>ent of two</a:t>
                </a:r>
                <a:r>
                  <a:rPr lang="en-US" dirty="0"/>
                  <a:t> </a:t>
                </a:r>
                <a:r>
                  <a:rPr lang="en-US" dirty="0">
                    <a:effectLst/>
                  </a:rPr>
                  <a:t>relative</a:t>
                </a:r>
                <a:r>
                  <a:rPr lang="en-US" dirty="0"/>
                  <a:t>l</a:t>
                </a:r>
                <a:r>
                  <a:rPr lang="en-US" dirty="0">
                    <a:effectLst/>
                  </a:rPr>
                  <a:t>y</a:t>
                </a:r>
                <a:r>
                  <a:rPr lang="en-US" dirty="0"/>
                  <a:t> </a:t>
                </a:r>
                <a:r>
                  <a:rPr lang="en-US" dirty="0">
                    <a:effectLst/>
                  </a:rPr>
                  <a:t>prime in</a:t>
                </a:r>
                <a:r>
                  <a:rPr lang="en-US" dirty="0"/>
                  <a:t>tege</a:t>
                </a:r>
                <a:r>
                  <a:rPr lang="en-US" dirty="0">
                    <a:effectLst/>
                  </a:rPr>
                  <a:t>rs</a:t>
                </a:r>
              </a:p>
              <a:p>
                <a:pPr lvl="1">
                  <a:buFont typeface="Courier New" panose="02070309020205020404" pitchFamily="49" charset="0"/>
                  <a:buChar char="o"/>
                </a:pPr>
                <a:r>
                  <a:rPr lang="en-US" dirty="0">
                    <a:effectLst/>
                  </a:rPr>
                  <a:t>Comp</a:t>
                </a:r>
                <a:r>
                  <a:rPr lang="en-US" dirty="0"/>
                  <a:t>l</a:t>
                </a:r>
                <a:r>
                  <a:rPr lang="en-US" dirty="0">
                    <a:effectLst/>
                  </a:rPr>
                  <a:t>ex</a:t>
                </a:r>
                <a:r>
                  <a:rPr lang="en-US" dirty="0"/>
                  <a:t> </a:t>
                </a:r>
                <a:r>
                  <a:rPr lang="en-US" dirty="0">
                    <a:effectLst/>
                  </a:rPr>
                  <a:t>fr</a:t>
                </a:r>
                <a:r>
                  <a:rPr lang="en-US" dirty="0"/>
                  <a:t>a</a:t>
                </a:r>
                <a:r>
                  <a:rPr lang="en-US" dirty="0">
                    <a:effectLst/>
                  </a:rPr>
                  <a:t>ct</a:t>
                </a:r>
                <a:r>
                  <a:rPr lang="en-US" dirty="0"/>
                  <a:t>i</a:t>
                </a:r>
                <a:r>
                  <a:rPr lang="en-US" dirty="0">
                    <a:effectLst/>
                  </a:rPr>
                  <a:t>ons and cont</a:t>
                </a:r>
                <a:r>
                  <a:rPr lang="en-US" dirty="0"/>
                  <a:t>i</a:t>
                </a:r>
                <a:r>
                  <a:rPr lang="en-US" dirty="0">
                    <a:effectLst/>
                  </a:rPr>
                  <a:t>nued fract</a:t>
                </a:r>
                <a:r>
                  <a:rPr lang="en-US" dirty="0"/>
                  <a:t>i</a:t>
                </a:r>
                <a:r>
                  <a:rPr lang="en-US" dirty="0">
                    <a:effectLst/>
                  </a:rPr>
                  <a:t>ons</a:t>
                </a:r>
              </a:p>
              <a:p>
                <a:pPr lvl="1">
                  <a:buFont typeface="Courier New" panose="02070309020205020404" pitchFamily="49" charset="0"/>
                  <a:buChar char="o"/>
                </a:pPr>
                <a:r>
                  <a:rPr lang="en-US" dirty="0">
                    <a:effectLst/>
                  </a:rPr>
                  <a:t>Deci</a:t>
                </a:r>
                <a:r>
                  <a:rPr lang="en-US" dirty="0"/>
                  <a:t>m</a:t>
                </a:r>
                <a:r>
                  <a:rPr lang="en-US" dirty="0">
                    <a:effectLst/>
                  </a:rPr>
                  <a:t>als, re</a:t>
                </a:r>
                <a:r>
                  <a:rPr lang="en-US" dirty="0"/>
                  <a:t>p</a:t>
                </a:r>
                <a:r>
                  <a:rPr lang="en-US" dirty="0">
                    <a:effectLst/>
                  </a:rPr>
                  <a:t>eat</a:t>
                </a:r>
                <a:r>
                  <a:rPr lang="en-US" dirty="0"/>
                  <a:t>in</a:t>
                </a:r>
                <a:r>
                  <a:rPr lang="en-US" dirty="0">
                    <a:effectLst/>
                  </a:rPr>
                  <a:t>g</a:t>
                </a:r>
                <a:r>
                  <a:rPr lang="en-US" dirty="0"/>
                  <a:t> </a:t>
                </a:r>
                <a:r>
                  <a:rPr lang="en-US" dirty="0">
                    <a:effectLst/>
                  </a:rPr>
                  <a:t>d</a:t>
                </a:r>
                <a:r>
                  <a:rPr lang="en-US" dirty="0"/>
                  <a:t>e</a:t>
                </a:r>
                <a:r>
                  <a:rPr lang="en-US" dirty="0">
                    <a:effectLst/>
                  </a:rPr>
                  <a:t>ci</a:t>
                </a:r>
                <a:r>
                  <a:rPr lang="en-US" dirty="0"/>
                  <a:t>ma</a:t>
                </a:r>
                <a:r>
                  <a:rPr lang="en-US" dirty="0">
                    <a:effectLst/>
                  </a:rPr>
                  <a:t>ls</a:t>
                </a:r>
              </a:p>
              <a:p>
                <a:pPr lvl="1">
                  <a:buFont typeface="Courier New" panose="02070309020205020404" pitchFamily="49" charset="0"/>
                  <a:buChar char="o"/>
                </a:pPr>
                <a:r>
                  <a:rPr lang="en-US" dirty="0"/>
                  <a:t>P</a:t>
                </a:r>
                <a:r>
                  <a:rPr lang="en-US" dirty="0">
                    <a:effectLst/>
                  </a:rPr>
                  <a:t>er</a:t>
                </a:r>
                <a:r>
                  <a:rPr lang="en-US" dirty="0"/>
                  <a:t>c</a:t>
                </a:r>
                <a:r>
                  <a:rPr lang="en-US" dirty="0">
                    <a:effectLst/>
                  </a:rPr>
                  <a:t>ent</a:t>
                </a:r>
                <a:r>
                  <a:rPr lang="en-US" dirty="0"/>
                  <a:t>a</a:t>
                </a:r>
                <a:r>
                  <a:rPr lang="en-US" dirty="0">
                    <a:effectLst/>
                  </a:rPr>
                  <a:t>ge, in</a:t>
                </a:r>
                <a:r>
                  <a:rPr lang="en-US" dirty="0"/>
                  <a:t>t</a:t>
                </a:r>
                <a:r>
                  <a:rPr lang="en-US" dirty="0">
                    <a:effectLst/>
                  </a:rPr>
                  <a:t>er</a:t>
                </a:r>
                <a:r>
                  <a:rPr lang="en-US" dirty="0"/>
                  <a:t>e</a:t>
                </a:r>
                <a:r>
                  <a:rPr lang="en-US" dirty="0">
                    <a:effectLst/>
                  </a:rPr>
                  <a:t>st, and</a:t>
                </a:r>
                <a:r>
                  <a:rPr lang="en-US" dirty="0"/>
                  <a:t> </a:t>
                </a:r>
                <a:r>
                  <a:rPr lang="en-US" dirty="0">
                    <a:effectLst/>
                  </a:rPr>
                  <a:t>discount</a:t>
                </a:r>
              </a:p>
              <a:p>
                <a:pPr lvl="1">
                  <a:buFont typeface="Courier New" panose="02070309020205020404" pitchFamily="49" charset="0"/>
                  <a:buChar char="o"/>
                </a:pPr>
                <a:r>
                  <a:rPr lang="en-US" dirty="0"/>
                  <a:t>Le</a:t>
                </a:r>
                <a:r>
                  <a:rPr lang="en-US" dirty="0">
                    <a:effectLst/>
                  </a:rPr>
                  <a:t>ast common mu</a:t>
                </a:r>
                <a:r>
                  <a:rPr lang="en-US" dirty="0"/>
                  <a:t>l</a:t>
                </a:r>
                <a:r>
                  <a:rPr lang="en-US" dirty="0">
                    <a:effectLst/>
                  </a:rPr>
                  <a:t>t</a:t>
                </a:r>
                <a:r>
                  <a:rPr lang="en-US" dirty="0"/>
                  <a:t>i</a:t>
                </a:r>
                <a:r>
                  <a:rPr lang="en-US" dirty="0">
                    <a:effectLst/>
                  </a:rPr>
                  <a:t>ple, </a:t>
                </a:r>
                <a:r>
                  <a:rPr lang="en-US" dirty="0"/>
                  <a:t>gr</a:t>
                </a:r>
                <a:r>
                  <a:rPr lang="en-US" dirty="0">
                    <a:effectLst/>
                  </a:rPr>
                  <a:t>eatest com</a:t>
                </a:r>
                <a:r>
                  <a:rPr lang="en-US" dirty="0"/>
                  <a:t>m</a:t>
                </a:r>
                <a:r>
                  <a:rPr lang="en-US" dirty="0">
                    <a:effectLst/>
                  </a:rPr>
                  <a:t>on div</a:t>
                </a:r>
                <a:r>
                  <a:rPr lang="en-US" dirty="0"/>
                  <a:t>i</a:t>
                </a:r>
                <a:r>
                  <a:rPr lang="en-US" dirty="0">
                    <a:effectLst/>
                  </a:rPr>
                  <a:t>sor</a:t>
                </a:r>
              </a:p>
              <a:p>
                <a:pPr lvl="1">
                  <a:buFont typeface="Courier New" panose="02070309020205020404" pitchFamily="49" charset="0"/>
                  <a:buChar char="o"/>
                </a:pPr>
                <a:r>
                  <a:rPr lang="en-US" dirty="0">
                    <a:effectLst/>
                  </a:rPr>
                  <a:t>Number b</a:t>
                </a:r>
                <a:r>
                  <a:rPr lang="en-US" dirty="0"/>
                  <a:t>a</a:t>
                </a:r>
                <a:r>
                  <a:rPr lang="en-US" dirty="0">
                    <a:effectLst/>
                  </a:rPr>
                  <a:t>ses;</a:t>
                </a:r>
                <a:r>
                  <a:rPr lang="en-US" dirty="0"/>
                  <a:t> </a:t>
                </a:r>
                <a:r>
                  <a:rPr lang="en-US" dirty="0">
                    <a:effectLst/>
                  </a:rPr>
                  <a:t>cha</a:t>
                </a:r>
                <a:r>
                  <a:rPr lang="en-US" dirty="0"/>
                  <a:t>ng</a:t>
                </a:r>
                <a:r>
                  <a:rPr lang="en-US" dirty="0">
                    <a:effectLst/>
                  </a:rPr>
                  <a:t>e </a:t>
                </a:r>
                <a:r>
                  <a:rPr lang="en-US" dirty="0"/>
                  <a:t>o</a:t>
                </a:r>
                <a:r>
                  <a:rPr lang="en-US" dirty="0">
                    <a:effectLst/>
                  </a:rPr>
                  <a:t>f</a:t>
                </a:r>
                <a:r>
                  <a:rPr lang="en-US" dirty="0"/>
                  <a:t> </a:t>
                </a:r>
                <a:r>
                  <a:rPr lang="en-US" dirty="0">
                    <a:effectLst/>
                  </a:rPr>
                  <a:t>base</a:t>
                </a:r>
              </a:p>
              <a:p>
                <a:pPr marL="0" indent="0">
                  <a:buNone/>
                </a:pPr>
                <a:r>
                  <a:rPr lang="en-US" b="1" dirty="0"/>
                  <a:t>1B Angles and Special Triangles</a:t>
                </a:r>
                <a:endParaRPr lang="en-US" dirty="0"/>
              </a:p>
              <a:p>
                <a:pPr lvl="1">
                  <a:buFont typeface="Courier New" panose="02070309020205020404" pitchFamily="49" charset="0"/>
                  <a:buChar char="o"/>
                </a:pPr>
                <a:r>
                  <a:rPr lang="en-US" dirty="0">
                    <a:effectLst/>
                  </a:rPr>
                  <a:t>The Theorem of Pythagoras; familiar Pythagorean triples</a:t>
                </a:r>
              </a:p>
              <a:p>
                <a:pPr lvl="1">
                  <a:buFont typeface="Courier New" panose="02070309020205020404" pitchFamily="49" charset="0"/>
                  <a:buChar char="o"/>
                </a:pPr>
                <a:r>
                  <a:rPr lang="en-US" dirty="0">
                    <a:effectLst/>
                  </a:rPr>
                  <a:t>Complementary, supplementary, and vertical angles</a:t>
                </a:r>
              </a:p>
              <a:p>
                <a:pPr lvl="1">
                  <a:buFont typeface="Courier New" panose="02070309020205020404" pitchFamily="49" charset="0"/>
                  <a:buChar char="o"/>
                </a:pPr>
                <a:r>
                  <a:rPr lang="en-US" dirty="0">
                    <a:effectLst/>
                  </a:rPr>
                  <a:t>Interior and exterior angles for triangles and polygons</a:t>
                </a:r>
              </a:p>
              <a:p>
                <a:pPr lvl="1">
                  <a:buFont typeface="Courier New" panose="02070309020205020404" pitchFamily="49" charset="0"/>
                  <a:buChar char="o"/>
                </a:pPr>
                <a:r>
                  <a:rPr lang="en-US" dirty="0">
                    <a:effectLst/>
                  </a:rPr>
                  <a:t>Angles formed by transversals cutting parallel lines</a:t>
                </a:r>
              </a:p>
              <a:p>
                <a:pPr lvl="1">
                  <a:buFont typeface="Courier New" panose="02070309020205020404" pitchFamily="49" charset="0"/>
                  <a:buChar char="o"/>
                </a:pPr>
                <a:r>
                  <a:rPr lang="en-US" dirty="0">
                    <a:effectLst/>
                  </a:rPr>
                  <a:t>Properties of isosceles and equilateral triangles</a:t>
                </a:r>
              </a:p>
              <a:p>
                <a:pPr lvl="1">
                  <a:buFont typeface="Courier New" panose="02070309020205020404" pitchFamily="49" charset="0"/>
                  <a:buChar char="o"/>
                </a:pPr>
                <a:r>
                  <a:rPr lang="en-US" dirty="0">
                    <a:effectLst/>
                  </a:rPr>
                  <a:t>Relationships in 30°-60°-90° and 45° -45° -90° triangles</a:t>
                </a:r>
              </a:p>
              <a:p>
                <a:pPr marL="0" indent="0">
                  <a:buNone/>
                </a:pPr>
                <a:r>
                  <a:rPr lang="en-US" b="1" dirty="0"/>
                  <a:t>1C Elementary Trigonometry</a:t>
                </a:r>
                <a:endParaRPr lang="en-US" dirty="0"/>
              </a:p>
              <a:p>
                <a:pPr lvl="1">
                  <a:buFont typeface="Courier New" panose="02070309020205020404" pitchFamily="49" charset="0"/>
                  <a:buChar char="o"/>
                </a:pPr>
                <a:r>
                  <a:rPr lang="en-US" dirty="0">
                    <a:effectLst/>
                  </a:rPr>
                  <a:t>Definitions and solution of right triangles</a:t>
                </a:r>
              </a:p>
              <a:p>
                <a:pPr lvl="1">
                  <a:buFont typeface="Courier New" panose="02070309020205020404" pitchFamily="49" charset="0"/>
                  <a:buChar char="o"/>
                </a:pPr>
                <a:r>
                  <a:rPr lang="en-US" dirty="0">
                    <a:effectLst/>
                  </a:rPr>
                  <a:t>Elementary identities</a:t>
                </a:r>
              </a:p>
              <a:p>
                <a:pPr lvl="1">
                  <a:buFont typeface="Courier New" panose="02070309020205020404" pitchFamily="49" charset="0"/>
                  <a:buChar char="o"/>
                </a:pPr>
                <a:r>
                  <a:rPr lang="en-US" dirty="0">
                    <a:effectLst/>
                  </a:rPr>
                  <a:t>Radian measure and graphs of elementary functions</a:t>
                </a:r>
              </a:p>
              <a:p>
                <a:pPr lvl="1">
                  <a:buFont typeface="Courier New" panose="02070309020205020404" pitchFamily="49" charset="0"/>
                  <a:buChar char="o"/>
                </a:pPr>
                <a:r>
                  <a:rPr lang="en-US" dirty="0">
                    <a:effectLst/>
                  </a:rPr>
                  <a:t>Trigonometric functions of multiples of  </a:t>
                </a:r>
                <a14:m>
                  <m:oMath xmlns:m="http://schemas.openxmlformats.org/officeDocument/2006/math">
                    <m:f>
                      <m:fPr>
                        <m:ctrlPr>
                          <a:rPr lang="en-US" i="1">
                            <a:latin typeface="Cambria Math" panose="02040503050406030204" pitchFamily="18" charset="0"/>
                          </a:rPr>
                        </m:ctrlPr>
                      </m:fPr>
                      <m:num>
                        <m:r>
                          <m:rPr>
                            <m:sty m:val="p"/>
                          </m:rPr>
                          <a:rPr lang="en-US">
                            <a:latin typeface="Cambria Math" panose="02040503050406030204" pitchFamily="18" charset="0"/>
                          </a:rPr>
                          <m:t>π</m:t>
                        </m:r>
                      </m:num>
                      <m:den>
                        <m:r>
                          <a:rPr lang="en-US">
                            <a:latin typeface="Cambria Math" panose="02040503050406030204" pitchFamily="18" charset="0"/>
                          </a:rPr>
                          <m:t>6</m:t>
                        </m:r>
                      </m:den>
                    </m:f>
                    <m:r>
                      <a:rPr lang="en-US">
                        <a:latin typeface="Cambria Math" panose="02040503050406030204" pitchFamily="18" charset="0"/>
                      </a:rPr>
                      <m:t>,</m:t>
                    </m:r>
                    <m:f>
                      <m:fPr>
                        <m:ctrlPr>
                          <a:rPr lang="en-US" i="1">
                            <a:latin typeface="Cambria Math" panose="02040503050406030204" pitchFamily="18" charset="0"/>
                          </a:rPr>
                        </m:ctrlPr>
                      </m:fPr>
                      <m:num>
                        <m:r>
                          <m:rPr>
                            <m:sty m:val="p"/>
                          </m:rPr>
                          <a:rPr lang="en-US">
                            <a:latin typeface="Cambria Math" panose="02040503050406030204" pitchFamily="18" charset="0"/>
                          </a:rPr>
                          <m:t>π</m:t>
                        </m:r>
                      </m:num>
                      <m:den>
                        <m:r>
                          <a:rPr lang="en-US">
                            <a:latin typeface="Cambria Math" panose="02040503050406030204" pitchFamily="18" charset="0"/>
                          </a:rPr>
                          <m:t>4</m:t>
                        </m:r>
                      </m:den>
                    </m:f>
                    <m:r>
                      <a:rPr lang="en-US">
                        <a:latin typeface="Cambria Math" panose="02040503050406030204" pitchFamily="18" charset="0"/>
                      </a:rPr>
                      <m:t>,</m:t>
                    </m:r>
                    <m:f>
                      <m:fPr>
                        <m:ctrlPr>
                          <a:rPr lang="en-US" i="1">
                            <a:latin typeface="Cambria Math" panose="02040503050406030204" pitchFamily="18" charset="0"/>
                          </a:rPr>
                        </m:ctrlPr>
                      </m:fPr>
                      <m:num>
                        <m:r>
                          <m:rPr>
                            <m:sty m:val="p"/>
                          </m:rPr>
                          <a:rPr lang="en-US">
                            <a:latin typeface="Cambria Math" panose="02040503050406030204" pitchFamily="18" charset="0"/>
                          </a:rPr>
                          <m:t>π</m:t>
                        </m:r>
                      </m:num>
                      <m:den>
                        <m:r>
                          <a:rPr lang="en-US">
                            <a:latin typeface="Cambria Math" panose="02040503050406030204" pitchFamily="18" charset="0"/>
                          </a:rPr>
                          <m:t>3</m:t>
                        </m:r>
                      </m:den>
                    </m:f>
                    <m:r>
                      <a:rPr lang="en-US">
                        <a:latin typeface="Cambria Math" panose="02040503050406030204" pitchFamily="18" charset="0"/>
                      </a:rPr>
                      <m:t>,</m:t>
                    </m:r>
                    <m:f>
                      <m:fPr>
                        <m:ctrlPr>
                          <a:rPr lang="en-US" i="1">
                            <a:latin typeface="Cambria Math" panose="02040503050406030204" pitchFamily="18" charset="0"/>
                          </a:rPr>
                        </m:ctrlPr>
                      </m:fPr>
                      <m:num>
                        <m:r>
                          <m:rPr>
                            <m:sty m:val="p"/>
                          </m:rPr>
                          <a:rPr lang="en-US">
                            <a:latin typeface="Cambria Math" panose="02040503050406030204" pitchFamily="18" charset="0"/>
                          </a:rPr>
                          <m:t>π</m:t>
                        </m:r>
                      </m:num>
                      <m:den>
                        <m:r>
                          <a:rPr lang="en-US">
                            <a:latin typeface="Cambria Math" panose="02040503050406030204" pitchFamily="18" charset="0"/>
                          </a:rPr>
                          <m:t>2</m:t>
                        </m:r>
                      </m:den>
                    </m:f>
                  </m:oMath>
                </a14:m>
                <a:endParaRPr lang="en-US" dirty="0">
                  <a:effectLst/>
                </a:endParaRPr>
              </a:p>
              <a:p>
                <a:pPr marL="0" indent="0">
                  <a:buNone/>
                </a:pPr>
                <a:r>
                  <a:rPr lang="en-US" b="1" dirty="0"/>
                  <a:t>1D Roots of Quadratic and Polynomial Equations</a:t>
                </a:r>
                <a:endParaRPr lang="en-US" dirty="0"/>
              </a:p>
              <a:p>
                <a:pPr lvl="1">
                  <a:buFont typeface="Courier New" panose="02070309020205020404" pitchFamily="49" charset="0"/>
                  <a:buChar char="o"/>
                </a:pPr>
                <a:r>
                  <a:rPr lang="en-US" dirty="0">
                    <a:effectLst/>
                  </a:rPr>
                  <a:t>Solution of quadratic equations by factoring, by completing the square, by formula</a:t>
                </a:r>
              </a:p>
              <a:p>
                <a:pPr lvl="1">
                  <a:buFont typeface="Courier New" panose="02070309020205020404" pitchFamily="49" charset="0"/>
                  <a:buChar char="o"/>
                </a:pPr>
                <a:r>
                  <a:rPr lang="en-US" dirty="0">
                    <a:effectLst/>
                  </a:rPr>
                  <a:t>Complex roots of quadratic equations; the discriminant and the character of the roots</a:t>
                </a:r>
              </a:p>
              <a:p>
                <a:pPr lvl="1">
                  <a:buFont typeface="Courier New" panose="02070309020205020404" pitchFamily="49" charset="0"/>
                  <a:buChar char="o"/>
                </a:pPr>
                <a:r>
                  <a:rPr lang="en-US" dirty="0">
                    <a:effectLst/>
                  </a:rPr>
                  <a:t>Relations between roots and coefficients</a:t>
                </a:r>
              </a:p>
              <a:p>
                <a:pPr lvl="1">
                  <a:buFont typeface="Courier New" panose="02070309020205020404" pitchFamily="49" charset="0"/>
                  <a:buChar char="o"/>
                </a:pPr>
                <a:r>
                  <a:rPr lang="en-US" dirty="0">
                    <a:effectLst/>
                  </a:rPr>
                  <a:t>Synthetic Division</a:t>
                </a:r>
              </a:p>
              <a:p>
                <a:pPr lvl="1">
                  <a:buFont typeface="Courier New" panose="02070309020205020404" pitchFamily="49" charset="0"/>
                  <a:buChar char="o"/>
                </a:pPr>
                <a:r>
                  <a:rPr lang="en-US" dirty="0">
                    <a:effectLst/>
                  </a:rPr>
                  <a:t>Function notation</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73" t="-1667" r="-1030"/>
                </a:stretch>
              </a:blipFill>
            </p:spPr>
            <p:txBody>
              <a:bodyPr/>
              <a:lstStyle/>
              <a:p>
                <a:r>
                  <a:rPr lang="en-US">
                    <a:noFill/>
                  </a:rPr>
                  <a:t> </a:t>
                </a:r>
              </a:p>
            </p:txBody>
          </p:sp>
        </mc:Fallback>
      </mc:AlternateContent>
    </p:spTree>
    <p:extLst>
      <p:ext uri="{BB962C8B-B14F-4D97-AF65-F5344CB8AC3E}">
        <p14:creationId xmlns:p14="http://schemas.microsoft.com/office/powerpoint/2010/main" val="2487131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specific Math League Meet 2 topics?</a:t>
            </a:r>
          </a:p>
        </p:txBody>
      </p:sp>
      <p:sp>
        <p:nvSpPr>
          <p:cNvPr id="3" name="Content Placeholder 2"/>
          <p:cNvSpPr>
            <a:spLocks noGrp="1"/>
          </p:cNvSpPr>
          <p:nvPr>
            <p:ph idx="1"/>
          </p:nvPr>
        </p:nvSpPr>
        <p:spPr/>
        <p:txBody>
          <a:bodyPr numCol="2">
            <a:normAutofit lnSpcReduction="10000"/>
          </a:bodyPr>
          <a:lstStyle/>
          <a:p>
            <a:pPr marL="0" indent="0">
              <a:buNone/>
            </a:pPr>
            <a:r>
              <a:rPr lang="en-US" b="1" dirty="0"/>
              <a:t>2A Linear Equations in One Unknown</a:t>
            </a:r>
            <a:endParaRPr lang="en-US" dirty="0"/>
          </a:p>
          <a:p>
            <a:pPr lvl="1">
              <a:buFont typeface="Courier New" panose="02070309020205020404" pitchFamily="49" charset="0"/>
              <a:buChar char="o"/>
            </a:pPr>
            <a:r>
              <a:rPr lang="en-US" dirty="0"/>
              <a:t>Solving numeric equations (perhaps involving a second degree term which drops out)</a:t>
            </a:r>
          </a:p>
          <a:p>
            <a:pPr lvl="1">
              <a:buFont typeface="Courier New" panose="02070309020205020404" pitchFamily="49" charset="0"/>
              <a:buChar char="o"/>
            </a:pPr>
            <a:r>
              <a:rPr lang="en-US" dirty="0"/>
              <a:t>Solving literal equations</a:t>
            </a:r>
          </a:p>
          <a:p>
            <a:pPr lvl="1">
              <a:buFont typeface="Courier New" panose="02070309020205020404" pitchFamily="49" charset="0"/>
              <a:buChar char="o"/>
            </a:pPr>
            <a:r>
              <a:rPr lang="en-US" dirty="0"/>
              <a:t>Story problems leading to linear equations in one variable</a:t>
            </a:r>
          </a:p>
          <a:p>
            <a:pPr lvl="1">
              <a:buFont typeface="Courier New" panose="02070309020205020404" pitchFamily="49" charset="0"/>
              <a:buChar char="o"/>
            </a:pPr>
            <a:r>
              <a:rPr lang="en-US" dirty="0"/>
              <a:t>Linear inequalities</a:t>
            </a:r>
          </a:p>
          <a:p>
            <a:pPr marL="0" indent="0">
              <a:buNone/>
            </a:pPr>
            <a:r>
              <a:rPr lang="en-US" b="1" dirty="0"/>
              <a:t>2B Triangular figures and solids</a:t>
            </a:r>
            <a:endParaRPr lang="en-US" dirty="0"/>
          </a:p>
          <a:p>
            <a:pPr lvl="1">
              <a:buFont typeface="Courier New" panose="02070309020205020404" pitchFamily="49" charset="0"/>
              <a:buChar char="o"/>
            </a:pPr>
            <a:r>
              <a:rPr lang="en-US" dirty="0"/>
              <a:t>Medians, angle bisectors, and altitudes</a:t>
            </a:r>
          </a:p>
          <a:p>
            <a:pPr lvl="1">
              <a:buFont typeface="Courier New" panose="02070309020205020404" pitchFamily="49" charset="0"/>
              <a:buChar char="o"/>
            </a:pPr>
            <a:r>
              <a:rPr lang="en-US" dirty="0" err="1"/>
              <a:t>Ceva’s</a:t>
            </a:r>
            <a:r>
              <a:rPr lang="en-US" dirty="0"/>
              <a:t> and Stewart’s Theorems</a:t>
            </a:r>
          </a:p>
          <a:p>
            <a:pPr lvl="1">
              <a:buFont typeface="Courier New" panose="02070309020205020404" pitchFamily="49" charset="0"/>
              <a:buChar char="o"/>
            </a:pPr>
            <a:r>
              <a:rPr lang="en-US" dirty="0"/>
              <a:t>Area of a triangle (including Hero’s Formula)</a:t>
            </a:r>
          </a:p>
          <a:p>
            <a:pPr lvl="1">
              <a:buFont typeface="Courier New" panose="02070309020205020404" pitchFamily="49" charset="0"/>
              <a:buChar char="o"/>
            </a:pPr>
            <a:r>
              <a:rPr lang="en-US" dirty="0"/>
              <a:t>Triangular prisms &amp; pyramids (including volume and surface area)</a:t>
            </a:r>
          </a:p>
          <a:p>
            <a:pPr marL="0" indent="0">
              <a:buNone/>
            </a:pPr>
            <a:r>
              <a:rPr lang="en-US" b="1" dirty="0"/>
              <a:t>2C Trigonometry</a:t>
            </a:r>
            <a:endParaRPr lang="en-US" dirty="0"/>
          </a:p>
          <a:p>
            <a:pPr lvl="1">
              <a:buFont typeface="Courier New" panose="02070309020205020404" pitchFamily="49" charset="0"/>
              <a:buChar char="o"/>
            </a:pPr>
            <a:r>
              <a:rPr lang="en-US" dirty="0"/>
              <a:t>Functions of sums of angles and sums of functions of angles</a:t>
            </a:r>
          </a:p>
          <a:p>
            <a:pPr lvl="1">
              <a:buFont typeface="Courier New" panose="02070309020205020404" pitchFamily="49" charset="0"/>
              <a:buChar char="o"/>
            </a:pPr>
            <a:r>
              <a:rPr lang="en-US" dirty="0"/>
              <a:t>Half and double angle formulas</a:t>
            </a:r>
          </a:p>
          <a:p>
            <a:pPr lvl="1">
              <a:buFont typeface="Courier New" panose="02070309020205020404" pitchFamily="49" charset="0"/>
              <a:buChar char="o"/>
            </a:pPr>
            <a:r>
              <a:rPr lang="en-US" dirty="0"/>
              <a:t>Reduction formulas</a:t>
            </a:r>
          </a:p>
          <a:p>
            <a:pPr lvl="1">
              <a:buFont typeface="Courier New" panose="02070309020205020404" pitchFamily="49" charset="0"/>
              <a:buChar char="o"/>
            </a:pPr>
            <a:r>
              <a:rPr lang="en-US" dirty="0"/>
              <a:t>(Not required: formulas for sin A + sin B, etc.)</a:t>
            </a:r>
          </a:p>
          <a:p>
            <a:pPr marL="0" indent="0">
              <a:buNone/>
            </a:pPr>
            <a:r>
              <a:rPr lang="en-US" b="1" dirty="0"/>
              <a:t>2D Analytic Geometry of Straight Lines and Circles</a:t>
            </a:r>
            <a:endParaRPr lang="en-US" dirty="0"/>
          </a:p>
          <a:p>
            <a:pPr lvl="1">
              <a:buFont typeface="Courier New" panose="02070309020205020404" pitchFamily="49" charset="0"/>
              <a:buChar char="o"/>
            </a:pPr>
            <a:r>
              <a:rPr lang="en-US" dirty="0"/>
              <a:t>Slope, families of parallel, perpendicular, or coincident lines</a:t>
            </a:r>
          </a:p>
          <a:p>
            <a:pPr lvl="1">
              <a:buFont typeface="Courier New" panose="02070309020205020404" pitchFamily="49" charset="0"/>
              <a:buChar char="o"/>
            </a:pPr>
            <a:r>
              <a:rPr lang="en-US" dirty="0"/>
              <a:t>Point-slope, slope-intercept, intercept, normal forms of the straight line</a:t>
            </a:r>
          </a:p>
          <a:p>
            <a:pPr lvl="1">
              <a:buFont typeface="Courier New" panose="02070309020205020404" pitchFamily="49" charset="0"/>
              <a:buChar char="o"/>
            </a:pPr>
            <a:r>
              <a:rPr lang="en-US" dirty="0"/>
              <a:t>Intersections (solution of simultaneous systems)</a:t>
            </a:r>
          </a:p>
        </p:txBody>
      </p:sp>
    </p:spTree>
    <p:extLst>
      <p:ext uri="{BB962C8B-B14F-4D97-AF65-F5344CB8AC3E}">
        <p14:creationId xmlns:p14="http://schemas.microsoft.com/office/powerpoint/2010/main" val="3465394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specific Math League Meet 3 topics?</a:t>
            </a:r>
          </a:p>
        </p:txBody>
      </p:sp>
      <p:sp>
        <p:nvSpPr>
          <p:cNvPr id="3" name="Content Placeholder 2"/>
          <p:cNvSpPr>
            <a:spLocks noGrp="1"/>
          </p:cNvSpPr>
          <p:nvPr>
            <p:ph idx="1"/>
          </p:nvPr>
        </p:nvSpPr>
        <p:spPr/>
        <p:txBody>
          <a:bodyPr numCol="2">
            <a:normAutofit fontScale="92500" lnSpcReduction="20000"/>
          </a:bodyPr>
          <a:lstStyle/>
          <a:p>
            <a:pPr marL="0" indent="0">
              <a:buNone/>
            </a:pPr>
            <a:r>
              <a:rPr lang="en-US" b="1" dirty="0"/>
              <a:t>Systems of Linear Equations in Two (or on occasion three) Variables</a:t>
            </a:r>
            <a:endParaRPr lang="en-US" dirty="0"/>
          </a:p>
          <a:p>
            <a:pPr lvl="1">
              <a:buFont typeface="Courier New" panose="02070309020205020404" pitchFamily="49" charset="0"/>
              <a:buChar char="o"/>
            </a:pPr>
            <a:r>
              <a:rPr lang="en-US" dirty="0"/>
              <a:t>Numeric and literal systems</a:t>
            </a:r>
          </a:p>
          <a:p>
            <a:pPr lvl="1">
              <a:buFont typeface="Courier New" panose="02070309020205020404" pitchFamily="49" charset="0"/>
              <a:buChar char="o"/>
            </a:pPr>
            <a:r>
              <a:rPr lang="en-US" dirty="0"/>
              <a:t>Relation to graphical procedures</a:t>
            </a:r>
          </a:p>
          <a:p>
            <a:pPr lvl="1">
              <a:buFont typeface="Courier New" panose="02070309020205020404" pitchFamily="49" charset="0"/>
              <a:buChar char="o"/>
            </a:pPr>
            <a:r>
              <a:rPr lang="en-US" dirty="0"/>
              <a:t>Word problems leading to such systems</a:t>
            </a:r>
          </a:p>
          <a:p>
            <a:pPr lvl="1">
              <a:buFont typeface="Courier New" panose="02070309020205020404" pitchFamily="49" charset="0"/>
              <a:buChar char="o"/>
            </a:pPr>
            <a:r>
              <a:rPr lang="en-US" dirty="0"/>
              <a:t>Systems of inequalities used to define a region in the plane</a:t>
            </a:r>
          </a:p>
          <a:p>
            <a:pPr lvl="1">
              <a:buFont typeface="Courier New" panose="02070309020205020404" pitchFamily="49" charset="0"/>
              <a:buChar char="o"/>
            </a:pPr>
            <a:r>
              <a:rPr lang="en-US" dirty="0"/>
              <a:t>Determinants</a:t>
            </a:r>
          </a:p>
          <a:p>
            <a:pPr marL="0" indent="0">
              <a:buNone/>
            </a:pPr>
            <a:r>
              <a:rPr lang="en-US" b="1" dirty="0"/>
              <a:t>3B Polygonal figures and solids</a:t>
            </a:r>
            <a:endParaRPr lang="en-US" dirty="0"/>
          </a:p>
          <a:p>
            <a:pPr lvl="1">
              <a:buFont typeface="Courier New" panose="02070309020205020404" pitchFamily="49" charset="0"/>
              <a:buChar char="o"/>
            </a:pPr>
            <a:r>
              <a:rPr lang="en-US" dirty="0"/>
              <a:t>Special quadrilaterals and regular polygons (including area formulas)</a:t>
            </a:r>
          </a:p>
          <a:p>
            <a:pPr lvl="1">
              <a:buFont typeface="Courier New" panose="02070309020205020404" pitchFamily="49" charset="0"/>
              <a:buChar char="o"/>
            </a:pPr>
            <a:r>
              <a:rPr lang="en-US" dirty="0"/>
              <a:t>Intersecting diagonals</a:t>
            </a:r>
          </a:p>
          <a:p>
            <a:pPr lvl="1">
              <a:buFont typeface="Courier New" panose="02070309020205020404" pitchFamily="49" charset="0"/>
              <a:buChar char="o"/>
            </a:pPr>
            <a:r>
              <a:rPr lang="en-US" dirty="0"/>
              <a:t>Ptolemy's Theorem</a:t>
            </a:r>
          </a:p>
          <a:p>
            <a:pPr lvl="1">
              <a:buFont typeface="Courier New" panose="02070309020205020404" pitchFamily="49" charset="0"/>
              <a:buChar char="o"/>
            </a:pPr>
            <a:r>
              <a:rPr lang="en-US" dirty="0"/>
              <a:t>Polygonal prisms &amp; pyramids (including volume and surface area)</a:t>
            </a:r>
          </a:p>
          <a:p>
            <a:pPr marL="0" indent="0">
              <a:buNone/>
            </a:pPr>
            <a:r>
              <a:rPr lang="en-US" b="1" dirty="0"/>
              <a:t>3C Trigonometry</a:t>
            </a:r>
            <a:endParaRPr lang="en-US" dirty="0"/>
          </a:p>
          <a:p>
            <a:pPr lvl="1">
              <a:buFont typeface="Courier New" panose="02070309020205020404" pitchFamily="49" charset="0"/>
              <a:buChar char="o"/>
            </a:pPr>
            <a:r>
              <a:rPr lang="en-US" dirty="0"/>
              <a:t>Law of sines, law of cosines</a:t>
            </a:r>
          </a:p>
          <a:p>
            <a:pPr lvl="1">
              <a:buFont typeface="Courier New" panose="02070309020205020404" pitchFamily="49" charset="0"/>
              <a:buChar char="o"/>
            </a:pPr>
            <a:r>
              <a:rPr lang="en-US" dirty="0"/>
              <a:t>Inverse functions and their graphs</a:t>
            </a:r>
          </a:p>
          <a:p>
            <a:pPr lvl="1">
              <a:buFont typeface="Courier New" panose="02070309020205020404" pitchFamily="49" charset="0"/>
              <a:buChar char="o"/>
            </a:pPr>
            <a:r>
              <a:rPr lang="en-US" dirty="0"/>
              <a:t>Solving trigonometric equations</a:t>
            </a:r>
          </a:p>
          <a:p>
            <a:pPr lvl="1">
              <a:buFont typeface="Courier New" panose="02070309020205020404" pitchFamily="49" charset="0"/>
              <a:buChar char="o"/>
            </a:pPr>
            <a:r>
              <a:rPr lang="en-US" dirty="0"/>
              <a:t>De </a:t>
            </a:r>
            <a:r>
              <a:rPr lang="en-US" dirty="0" err="1"/>
              <a:t>Moivre's</a:t>
            </a:r>
            <a:r>
              <a:rPr lang="en-US" dirty="0"/>
              <a:t> Theorem and the roots of unity</a:t>
            </a:r>
          </a:p>
          <a:p>
            <a:pPr marL="0" indent="0">
              <a:buNone/>
            </a:pPr>
            <a:r>
              <a:rPr lang="en-US" b="1" dirty="0"/>
              <a:t>3D Exponents and Logarithms</a:t>
            </a:r>
            <a:endParaRPr lang="en-US" dirty="0"/>
          </a:p>
          <a:p>
            <a:pPr lvl="1">
              <a:buFont typeface="Courier New" panose="02070309020205020404" pitchFamily="49" charset="0"/>
              <a:buChar char="o"/>
            </a:pPr>
            <a:r>
              <a:rPr lang="en-US" dirty="0"/>
              <a:t>Use of fractional, negative exponents</a:t>
            </a:r>
          </a:p>
          <a:p>
            <a:pPr lvl="1">
              <a:buFont typeface="Courier New" panose="02070309020205020404" pitchFamily="49" charset="0"/>
              <a:buChar char="o"/>
            </a:pPr>
            <a:r>
              <a:rPr lang="en-US" dirty="0"/>
              <a:t>Simplifying expressions involving radicals</a:t>
            </a:r>
          </a:p>
          <a:p>
            <a:pPr lvl="1">
              <a:buFont typeface="Courier New" panose="02070309020205020404" pitchFamily="49" charset="0"/>
              <a:buChar char="o"/>
            </a:pPr>
            <a:r>
              <a:rPr lang="en-US" dirty="0"/>
              <a:t>Solving equations involving radicals</a:t>
            </a:r>
          </a:p>
          <a:p>
            <a:pPr lvl="1">
              <a:buFont typeface="Courier New" panose="02070309020205020404" pitchFamily="49" charset="0"/>
              <a:buChar char="o"/>
            </a:pPr>
            <a:r>
              <a:rPr lang="en-US" dirty="0"/>
              <a:t>Use of logarithms; identities involving logarithms</a:t>
            </a:r>
          </a:p>
          <a:p>
            <a:pPr lvl="1">
              <a:buFont typeface="Courier New" panose="02070309020205020404" pitchFamily="49" charset="0"/>
              <a:buChar char="o"/>
            </a:pPr>
            <a:r>
              <a:rPr lang="en-US" dirty="0"/>
              <a:t>Solving logarithmic equations</a:t>
            </a:r>
          </a:p>
          <a:p>
            <a:pPr lvl="1">
              <a:buFont typeface="Courier New" panose="02070309020205020404" pitchFamily="49" charset="0"/>
              <a:buChar char="o"/>
            </a:pPr>
            <a:r>
              <a:rPr lang="en-US" dirty="0"/>
              <a:t>Relationships between logarithms to different bases</a:t>
            </a:r>
          </a:p>
          <a:p>
            <a:pPr marL="201168" lvl="1" indent="0">
              <a:buNone/>
            </a:pPr>
            <a:endParaRPr lang="en-US" dirty="0"/>
          </a:p>
        </p:txBody>
      </p:sp>
    </p:spTree>
    <p:extLst>
      <p:ext uri="{BB962C8B-B14F-4D97-AF65-F5344CB8AC3E}">
        <p14:creationId xmlns:p14="http://schemas.microsoft.com/office/powerpoint/2010/main" val="1280678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specific Math League Meet 4 topics?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numCol="2">
                <a:normAutofit fontScale="77500" lnSpcReduction="20000"/>
              </a:bodyPr>
              <a:lstStyle/>
              <a:p>
                <a:pPr marL="0" indent="0">
                  <a:buNone/>
                </a:pPr>
                <a:r>
                  <a:rPr lang="en-US" b="1" dirty="0"/>
                  <a:t>Algebraic Manipulation</a:t>
                </a:r>
                <a:endParaRPr lang="en-US" dirty="0"/>
              </a:p>
              <a:p>
                <a:pPr lvl="1">
                  <a:buFont typeface="Courier New" panose="02070309020205020404" pitchFamily="49" charset="0"/>
                  <a:buChar char="o"/>
                </a:pPr>
                <a:r>
                  <a:rPr lang="en-US" dirty="0">
                    <a:effectLst/>
                  </a:rPr>
                  <a:t>Factoring (including x</a:t>
                </a:r>
                <a:r>
                  <a:rPr lang="en-US" baseline="30000" dirty="0">
                    <a:effectLst/>
                  </a:rPr>
                  <a:t>3</a:t>
                </a:r>
                <a:r>
                  <a:rPr lang="en-US" dirty="0">
                    <a:effectLst/>
                  </a:rPr>
                  <a:t> + y</a:t>
                </a:r>
                <a:r>
                  <a:rPr lang="en-US" baseline="30000" dirty="0">
                    <a:effectLst/>
                  </a:rPr>
                  <a:t>3</a:t>
                </a:r>
                <a:r>
                  <a:rPr lang="en-US" dirty="0">
                    <a:effectLst/>
                  </a:rPr>
                  <a:t> , x</a:t>
                </a:r>
                <a:r>
                  <a:rPr lang="en-US" baseline="30000" dirty="0">
                    <a:effectLst/>
                  </a:rPr>
                  <a:t>3</a:t>
                </a:r>
                <a:r>
                  <a:rPr lang="en-US" dirty="0">
                    <a:effectLst/>
                  </a:rPr>
                  <a:t> - y</a:t>
                </a:r>
                <a:r>
                  <a:rPr lang="en-US" baseline="30000" dirty="0">
                    <a:effectLst/>
                  </a:rPr>
                  <a:t>3</a:t>
                </a:r>
                <a:r>
                  <a:rPr lang="en-US" dirty="0">
                    <a:effectLst/>
                  </a:rPr>
                  <a:t>)</a:t>
                </a:r>
              </a:p>
              <a:p>
                <a:pPr lvl="1">
                  <a:buFont typeface="Courier New" panose="02070309020205020404" pitchFamily="49" charset="0"/>
                  <a:buChar char="o"/>
                </a:pPr>
                <a:r>
                  <a:rPr lang="en-US" dirty="0">
                    <a:effectLst/>
                  </a:rPr>
                  <a:t>Sums, products, quotients of rational expressions</a:t>
                </a:r>
              </a:p>
              <a:p>
                <a:pPr lvl="1">
                  <a:buFont typeface="Courier New" panose="02070309020205020404" pitchFamily="49" charset="0"/>
                  <a:buChar char="o"/>
                </a:pPr>
                <a:r>
                  <a:rPr lang="en-US" dirty="0">
                    <a:effectLst/>
                  </a:rPr>
                  <a:t>Solving equations (including radical equations) involving these skills, but ultimately solvable by factoring or the quadratic formula (but no complex roots)</a:t>
                </a:r>
              </a:p>
              <a:p>
                <a:pPr lvl="1">
                  <a:buFont typeface="Courier New" panose="02070309020205020404" pitchFamily="49" charset="0"/>
                  <a:buChar char="o"/>
                </a:pPr>
                <a:r>
                  <a:rPr lang="en-US" dirty="0">
                    <a:effectLst/>
                  </a:rPr>
                  <a:t>Rational exponents</a:t>
                </a:r>
              </a:p>
              <a:p>
                <a:pPr lvl="1">
                  <a:buFont typeface="Courier New" panose="02070309020205020404" pitchFamily="49" charset="0"/>
                  <a:buChar char="o"/>
                </a:pPr>
                <a:r>
                  <a:rPr lang="en-US" dirty="0">
                    <a:effectLst/>
                  </a:rPr>
                  <a:t>Simplifying radical expressions</a:t>
                </a:r>
              </a:p>
              <a:p>
                <a:pPr lvl="1">
                  <a:buFont typeface="Courier New" panose="02070309020205020404" pitchFamily="49" charset="0"/>
                  <a:buChar char="o"/>
                </a:pPr>
                <a:r>
                  <a:rPr lang="en-US" dirty="0">
                    <a:effectLst/>
                  </a:rPr>
                  <a:t>Function notation and </a:t>
                </a:r>
                <a:r>
                  <a:rPr lang="en-US" dirty="0" err="1">
                    <a:effectLst/>
                  </a:rPr>
                  <a:t>variational</a:t>
                </a:r>
                <a:r>
                  <a:rPr lang="en-US" dirty="0">
                    <a:effectLst/>
                  </a:rPr>
                  <a:t> dependencies</a:t>
                </a:r>
              </a:p>
              <a:p>
                <a:pPr marL="0" indent="0">
                  <a:buNone/>
                </a:pPr>
                <a:r>
                  <a:rPr lang="en-US" b="1" dirty="0"/>
                  <a:t>4B Circular figures and solids</a:t>
                </a:r>
                <a:endParaRPr lang="en-US" dirty="0"/>
              </a:p>
              <a:p>
                <a:pPr lvl="1">
                  <a:buFont typeface="Courier New" panose="02070309020205020404" pitchFamily="49" charset="0"/>
                  <a:buChar char="o"/>
                </a:pPr>
                <a:r>
                  <a:rPr lang="en-US" dirty="0">
                    <a:effectLst/>
                  </a:rPr>
                  <a:t>Central, inscribed, tangential, and exterior angles</a:t>
                </a:r>
              </a:p>
              <a:p>
                <a:pPr lvl="1">
                  <a:buFont typeface="Courier New" panose="02070309020205020404" pitchFamily="49" charset="0"/>
                  <a:buChar char="o"/>
                </a:pPr>
                <a:r>
                  <a:rPr lang="en-US" dirty="0">
                    <a:effectLst/>
                  </a:rPr>
                  <a:t>Power of a point (chords, secants, tangents)</a:t>
                </a:r>
              </a:p>
              <a:p>
                <a:pPr lvl="1">
                  <a:buFont typeface="Courier New" panose="02070309020205020404" pitchFamily="49" charset="0"/>
                  <a:buChar char="o"/>
                </a:pPr>
                <a:r>
                  <a:rPr lang="en-US" dirty="0">
                    <a:effectLst/>
                  </a:rPr>
                  <a:t>Interior and exterior tangents of two circles</a:t>
                </a:r>
              </a:p>
              <a:p>
                <a:pPr lvl="1">
                  <a:buFont typeface="Courier New" panose="02070309020205020404" pitchFamily="49" charset="0"/>
                  <a:buChar char="o"/>
                </a:pPr>
                <a:r>
                  <a:rPr lang="en-US" dirty="0">
                    <a:effectLst/>
                  </a:rPr>
                  <a:t>Intercepted arcs</a:t>
                </a:r>
              </a:p>
              <a:p>
                <a:pPr lvl="1">
                  <a:buFont typeface="Courier New" panose="02070309020205020404" pitchFamily="49" charset="0"/>
                  <a:buChar char="o"/>
                </a:pPr>
                <a:r>
                  <a:rPr lang="en-US" dirty="0">
                    <a:effectLst/>
                  </a:rPr>
                  <a:t>Area of circles, sectors, circular segments</a:t>
                </a:r>
              </a:p>
              <a:p>
                <a:pPr lvl="1">
                  <a:buFont typeface="Courier New" panose="02070309020205020404" pitchFamily="49" charset="0"/>
                  <a:buChar char="o"/>
                </a:pPr>
                <a:r>
                  <a:rPr lang="en-US" dirty="0">
                    <a:effectLst/>
                  </a:rPr>
                  <a:t>Cylinders, cones, &amp; spheres (including volume and surface area)</a:t>
                </a:r>
              </a:p>
              <a:p>
                <a:pPr marL="0" indent="0">
                  <a:buNone/>
                </a:pPr>
                <a:endParaRPr lang="en-US" b="1" dirty="0"/>
              </a:p>
              <a:p>
                <a:pPr marL="0" indent="0">
                  <a:buNone/>
                </a:pPr>
                <a:r>
                  <a:rPr lang="en-US" b="1" dirty="0"/>
                  <a:t>4C Miscellaneous Topics</a:t>
                </a:r>
                <a:endParaRPr lang="en-US" dirty="0"/>
              </a:p>
              <a:p>
                <a:pPr lvl="1">
                  <a:buFont typeface="Courier New" panose="02070309020205020404" pitchFamily="49" charset="0"/>
                  <a:buChar char="o"/>
                </a:pPr>
                <a:r>
                  <a:rPr lang="en-US" dirty="0">
                    <a:effectLst/>
                  </a:rPr>
                  <a:t>Sequences: patterns and recursion formulas, arithmetic and geometric sequences</a:t>
                </a:r>
              </a:p>
              <a:p>
                <a:pPr lvl="1">
                  <a:buFont typeface="Courier New" panose="02070309020205020404" pitchFamily="49" charset="0"/>
                  <a:buChar char="o"/>
                </a:pPr>
                <a:r>
                  <a:rPr lang="en-US" dirty="0">
                    <a:effectLst/>
                  </a:rPr>
                  <a:t>Series: partial sums, formulas for sums of consecutive integers </a:t>
                </a:r>
                <a14:m>
                  <m:oMath xmlns:m="http://schemas.openxmlformats.org/officeDocument/2006/math">
                    <m:r>
                      <a:rPr lang="en-US" i="1">
                        <a:latin typeface="Cambria Math" panose="02040503050406030204" pitchFamily="18" charset="0"/>
                      </a:rPr>
                      <m:t>1+2+…+</m:t>
                    </m:r>
                    <m:r>
                      <a:rPr lang="en-US" i="1">
                        <a:latin typeface="Cambria Math" panose="02040503050406030204" pitchFamily="18" charset="0"/>
                      </a:rPr>
                      <m:t>𝑛</m:t>
                    </m:r>
                  </m:oMath>
                </a14:m>
                <a:r>
                  <a:rPr lang="en-US" dirty="0">
                    <a:effectLst/>
                  </a:rPr>
                  <a:t>, consecutive squares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1</m:t>
                        </m:r>
                      </m:e>
                      <m:sup>
                        <m:r>
                          <a:rPr lang="en-US" i="1">
                            <a:latin typeface="Cambria Math" panose="02040503050406030204" pitchFamily="18" charset="0"/>
                          </a:rPr>
                          <m:t>2</m:t>
                        </m:r>
                      </m:sup>
                    </m:sSup>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2</m:t>
                        </m:r>
                      </m:sup>
                    </m:sSup>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𝑛</m:t>
                        </m:r>
                      </m:e>
                      <m:sup>
                        <m:r>
                          <a:rPr lang="en-US" i="1">
                            <a:latin typeface="Cambria Math" panose="02040503050406030204" pitchFamily="18" charset="0"/>
                          </a:rPr>
                          <m:t>2</m:t>
                        </m:r>
                      </m:sup>
                    </m:sSup>
                  </m:oMath>
                </a14:m>
                <a:r>
                  <a:rPr lang="en-US" dirty="0">
                    <a:effectLst/>
                  </a:rPr>
                  <a:t>, and consecutive cubes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1</m:t>
                        </m:r>
                      </m:e>
                      <m:sup>
                        <m:r>
                          <a:rPr lang="en-US" i="1">
                            <a:latin typeface="Cambria Math" panose="02040503050406030204" pitchFamily="18" charset="0"/>
                          </a:rPr>
                          <m:t>3</m:t>
                        </m:r>
                      </m:sup>
                    </m:sSup>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3</m:t>
                        </m:r>
                      </m:sup>
                    </m:sSup>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𝑛</m:t>
                        </m:r>
                      </m:e>
                      <m:sup>
                        <m:r>
                          <a:rPr lang="en-US" i="1">
                            <a:latin typeface="Cambria Math" panose="02040503050406030204" pitchFamily="18" charset="0"/>
                          </a:rPr>
                          <m:t>3</m:t>
                        </m:r>
                      </m:sup>
                    </m:sSup>
                  </m:oMath>
                </a14:m>
                <a:endParaRPr lang="en-US" dirty="0">
                  <a:effectLst/>
                </a:endParaRPr>
              </a:p>
              <a:p>
                <a:pPr lvl="1">
                  <a:buFont typeface="Courier New" panose="02070309020205020404" pitchFamily="49" charset="0"/>
                  <a:buChar char="o"/>
                </a:pPr>
                <a:r>
                  <a:rPr lang="en-US" dirty="0">
                    <a:effectLst/>
                  </a:rPr>
                  <a:t>Function notation </a:t>
                </a:r>
              </a:p>
              <a:p>
                <a:pPr lvl="1">
                  <a:buFont typeface="Courier New" panose="02070309020205020404" pitchFamily="49" charset="0"/>
                  <a:buChar char="o"/>
                </a:pPr>
                <a:r>
                  <a:rPr lang="en-US" dirty="0">
                    <a:effectLst/>
                  </a:rPr>
                  <a:t>Factorial notation and the Binomial Theorem</a:t>
                </a:r>
              </a:p>
              <a:p>
                <a:pPr marL="0" indent="0">
                  <a:buNone/>
                </a:pPr>
                <a:r>
                  <a:rPr lang="en-US" b="1" dirty="0"/>
                  <a:t>4D Analytic Geometry of the Conic Sections</a:t>
                </a:r>
                <a:endParaRPr lang="en-US" dirty="0"/>
              </a:p>
              <a:p>
                <a:pPr lvl="1">
                  <a:buFont typeface="Courier New" panose="02070309020205020404" pitchFamily="49" charset="0"/>
                  <a:buChar char="o"/>
                </a:pPr>
                <a:r>
                  <a:rPr lang="en-US" dirty="0">
                    <a:effectLst/>
                  </a:rPr>
                  <a:t>Using the standard forms of equations of the conic sections</a:t>
                </a:r>
              </a:p>
              <a:p>
                <a:pPr lvl="1">
                  <a:buFont typeface="Courier New" panose="02070309020205020404" pitchFamily="49" charset="0"/>
                  <a:buChar char="o"/>
                </a:pPr>
                <a:r>
                  <a:rPr lang="en-US" dirty="0">
                    <a:effectLst/>
                  </a:rPr>
                  <a:t>Graphs, including the location of foci, </a:t>
                </a:r>
                <a:r>
                  <a:rPr lang="en-US" dirty="0" err="1">
                    <a:effectLst/>
                  </a:rPr>
                  <a:t>directrices</a:t>
                </a:r>
                <a:r>
                  <a:rPr lang="en-US" dirty="0">
                    <a:effectLst/>
                  </a:rPr>
                  <a:t>, and asymptotes</a:t>
                </a:r>
              </a:p>
              <a:p>
                <a:pPr lvl="1">
                  <a:buFont typeface="Courier New" panose="02070309020205020404" pitchFamily="49" charset="0"/>
                  <a:buChar char="o"/>
                </a:pPr>
                <a:r>
                  <a:rPr lang="en-US" dirty="0"/>
                  <a:t>Use of properties of conics to solve applied problems, including max-min for parabolas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212" t="-1970" r="-727"/>
                </a:stretch>
              </a:blipFill>
            </p:spPr>
            <p:txBody>
              <a:bodyPr/>
              <a:lstStyle/>
              <a:p>
                <a:r>
                  <a:rPr lang="en-US">
                    <a:noFill/>
                  </a:rPr>
                  <a:t> </a:t>
                </a:r>
              </a:p>
            </p:txBody>
          </p:sp>
        </mc:Fallback>
      </mc:AlternateContent>
    </p:spTree>
    <p:extLst>
      <p:ext uri="{BB962C8B-B14F-4D97-AF65-F5344CB8AC3E}">
        <p14:creationId xmlns:p14="http://schemas.microsoft.com/office/powerpoint/2010/main" val="333012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Math Team</a:t>
            </a:r>
          </a:p>
        </p:txBody>
      </p:sp>
      <p:sp>
        <p:nvSpPr>
          <p:cNvPr id="3" name="Content Placeholder 2"/>
          <p:cNvSpPr>
            <a:spLocks noGrp="1"/>
          </p:cNvSpPr>
          <p:nvPr>
            <p:ph idx="1"/>
          </p:nvPr>
        </p:nvSpPr>
        <p:spPr/>
        <p:txBody>
          <a:bodyPr numCol="2"/>
          <a:lstStyle/>
          <a:p>
            <a:pPr>
              <a:buFont typeface="Courier New" panose="02070309020205020404" pitchFamily="49" charset="0"/>
              <a:buChar char="o"/>
            </a:pPr>
            <a:r>
              <a:rPr lang="en-US" dirty="0"/>
              <a:t> What is Math Team?</a:t>
            </a:r>
          </a:p>
          <a:p>
            <a:pPr>
              <a:buFont typeface="Courier New" panose="02070309020205020404" pitchFamily="49" charset="0"/>
              <a:buChar char="o"/>
            </a:pPr>
            <a:r>
              <a:rPr lang="en-US" dirty="0"/>
              <a:t> What is the purpose of Math Team?</a:t>
            </a:r>
          </a:p>
          <a:p>
            <a:pPr>
              <a:buFont typeface="Courier New" panose="02070309020205020404" pitchFamily="49" charset="0"/>
              <a:buChar char="o"/>
            </a:pPr>
            <a:r>
              <a:rPr lang="en-US" dirty="0"/>
              <a:t> What are ERA’s Math Team participation and competition goals?</a:t>
            </a:r>
          </a:p>
          <a:p>
            <a:pPr>
              <a:buFont typeface="Courier New" panose="02070309020205020404" pitchFamily="49" charset="0"/>
              <a:buChar char="o"/>
            </a:pPr>
            <a:r>
              <a:rPr lang="en-US" dirty="0"/>
              <a:t> How is a team formed?</a:t>
            </a:r>
          </a:p>
          <a:p>
            <a:pPr>
              <a:buFont typeface="Courier New" panose="02070309020205020404" pitchFamily="49" charset="0"/>
              <a:buChar char="o"/>
            </a:pPr>
            <a:r>
              <a:rPr lang="en-US" dirty="0"/>
              <a:t> What are practices like?</a:t>
            </a:r>
          </a:p>
          <a:p>
            <a:pPr>
              <a:buFont typeface="Courier New" panose="02070309020205020404" pitchFamily="49" charset="0"/>
              <a:buChar char="o"/>
            </a:pPr>
            <a:r>
              <a:rPr lang="en-US" dirty="0"/>
              <a:t> What are meets like?</a:t>
            </a:r>
          </a:p>
          <a:p>
            <a:pPr>
              <a:buFont typeface="Courier New" panose="02070309020205020404" pitchFamily="49" charset="0"/>
              <a:buChar char="o"/>
            </a:pPr>
            <a:r>
              <a:rPr lang="en-US" dirty="0"/>
              <a:t> What are the Individual Events?</a:t>
            </a:r>
          </a:p>
          <a:p>
            <a:pPr>
              <a:buFont typeface="Courier New" panose="02070309020205020404" pitchFamily="49" charset="0"/>
              <a:buChar char="o"/>
            </a:pPr>
            <a:r>
              <a:rPr lang="en-US" dirty="0"/>
              <a:t> What is the Team Event?</a:t>
            </a:r>
          </a:p>
          <a:p>
            <a:pPr>
              <a:buFont typeface="Courier New" panose="02070309020205020404" pitchFamily="49" charset="0"/>
              <a:buChar char="o"/>
            </a:pPr>
            <a:r>
              <a:rPr lang="en-US" dirty="0"/>
              <a:t> How does meet scoring work?</a:t>
            </a:r>
          </a:p>
          <a:p>
            <a:pPr>
              <a:buFont typeface="Courier New" panose="02070309020205020404" pitchFamily="49" charset="0"/>
              <a:buChar char="o"/>
            </a:pPr>
            <a:r>
              <a:rPr lang="en-US" dirty="0"/>
              <a:t> May calculators be used?</a:t>
            </a:r>
          </a:p>
          <a:p>
            <a:pPr>
              <a:buFont typeface="Courier New" panose="02070309020205020404" pitchFamily="49" charset="0"/>
              <a:buChar char="o"/>
            </a:pPr>
            <a:r>
              <a:rPr lang="en-US" dirty="0"/>
              <a:t> What conference are we in?</a:t>
            </a:r>
          </a:p>
          <a:p>
            <a:pPr>
              <a:buFont typeface="Courier New" panose="02070309020205020404" pitchFamily="49" charset="0"/>
              <a:buChar char="o"/>
            </a:pPr>
            <a:r>
              <a:rPr lang="en-US" dirty="0"/>
              <a:t> Can I letter in Math Team?</a:t>
            </a:r>
          </a:p>
          <a:p>
            <a:pPr>
              <a:buFont typeface="Courier New" panose="02070309020205020404" pitchFamily="49" charset="0"/>
              <a:buChar char="o"/>
            </a:pPr>
            <a:r>
              <a:rPr lang="en-US" dirty="0"/>
              <a:t> Are there other math competitions?</a:t>
            </a:r>
          </a:p>
          <a:p>
            <a:pPr>
              <a:buFont typeface="Courier New" panose="02070309020205020404" pitchFamily="49" charset="0"/>
              <a:buChar char="o"/>
            </a:pPr>
            <a:r>
              <a:rPr lang="en-US" dirty="0"/>
              <a:t> What is the ERA Math Team schedule? </a:t>
            </a:r>
          </a:p>
          <a:p>
            <a:pPr>
              <a:buFont typeface="Courier New" panose="02070309020205020404" pitchFamily="49" charset="0"/>
              <a:buChar char="o"/>
            </a:pPr>
            <a:r>
              <a:rPr lang="en-US" dirty="0"/>
              <a:t>What are specific Meet 1-5 topics?</a:t>
            </a:r>
          </a:p>
          <a:p>
            <a:pPr>
              <a:buFont typeface="Courier New" panose="02070309020205020404" pitchFamily="49" charset="0"/>
              <a:buChar char="o"/>
            </a:pPr>
            <a:r>
              <a:rPr lang="en-US" dirty="0"/>
              <a:t> Where may I find more information?</a:t>
            </a:r>
          </a:p>
        </p:txBody>
      </p:sp>
    </p:spTree>
    <p:extLst>
      <p:ext uri="{BB962C8B-B14F-4D97-AF65-F5344CB8AC3E}">
        <p14:creationId xmlns:p14="http://schemas.microsoft.com/office/powerpoint/2010/main" val="37606766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specific Math League Meet 5 topics?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numCol="2">
                <a:normAutofit fontScale="70000" lnSpcReduction="20000"/>
              </a:bodyPr>
              <a:lstStyle/>
              <a:p>
                <a:pPr marL="0" indent="0">
                  <a:buNone/>
                </a:pPr>
                <a:r>
                  <a:rPr lang="en-US" b="1" dirty="0"/>
                  <a:t>Algebraic Puzzle Problems (20 minutes)</a:t>
                </a:r>
                <a:endParaRPr lang="en-US" dirty="0"/>
              </a:p>
              <a:p>
                <a:pPr lvl="1">
                  <a:buFont typeface="Courier New" panose="02070309020205020404" pitchFamily="49" charset="0"/>
                  <a:buChar char="o"/>
                </a:pPr>
                <a:r>
                  <a:rPr lang="en-US" dirty="0">
                    <a:effectLst/>
                  </a:rPr>
                  <a:t>Word problems, one or more variables</a:t>
                </a:r>
              </a:p>
              <a:p>
                <a:pPr lvl="1">
                  <a:buFont typeface="Courier New" panose="02070309020205020404" pitchFamily="49" charset="0"/>
                  <a:buChar char="o"/>
                </a:pPr>
                <a:r>
                  <a:rPr lang="en-US" dirty="0">
                    <a:effectLst/>
                  </a:rPr>
                  <a:t>Max-min problems not requiring calculus</a:t>
                </a:r>
              </a:p>
              <a:p>
                <a:pPr lvl="1">
                  <a:buFont typeface="Courier New" panose="02070309020205020404" pitchFamily="49" charset="0"/>
                  <a:buChar char="o"/>
                </a:pPr>
                <a:r>
                  <a:rPr lang="en-US" dirty="0">
                    <a:effectLst/>
                  </a:rPr>
                  <a:t>Problems found in "brain-teaser" type books</a:t>
                </a:r>
              </a:p>
              <a:p>
                <a:pPr lvl="1">
                  <a:buFont typeface="Courier New" panose="02070309020205020404" pitchFamily="49" charset="0"/>
                  <a:buChar char="o"/>
                </a:pPr>
                <a:r>
                  <a:rPr lang="en-US" dirty="0">
                    <a:effectLst/>
                  </a:rPr>
                  <a:t>Logic puzzles, including the use of Venn Diagrams</a:t>
                </a:r>
              </a:p>
              <a:p>
                <a:pPr marL="0" indent="0">
                  <a:buNone/>
                </a:pPr>
                <a:r>
                  <a:rPr lang="en-US" b="1" dirty="0"/>
                  <a:t>5B Congruence and Similarity</a:t>
                </a:r>
                <a:endParaRPr lang="en-US" dirty="0"/>
              </a:p>
              <a:p>
                <a:pPr lvl="1">
                  <a:buFont typeface="Courier New" panose="02070309020205020404" pitchFamily="49" charset="0"/>
                  <a:buChar char="o"/>
                </a:pPr>
                <a:r>
                  <a:rPr lang="en-US" dirty="0">
                    <a:effectLst/>
                  </a:rPr>
                  <a:t>Ratio and proportion</a:t>
                </a:r>
              </a:p>
              <a:p>
                <a:pPr lvl="1">
                  <a:buFont typeface="Courier New" panose="02070309020205020404" pitchFamily="49" charset="0"/>
                  <a:buChar char="o"/>
                </a:pPr>
                <a:r>
                  <a:rPr lang="en-US" dirty="0">
                    <a:effectLst/>
                  </a:rPr>
                  <a:t>Segments intercepted by parallel lines</a:t>
                </a:r>
              </a:p>
              <a:p>
                <a:pPr lvl="1">
                  <a:buFont typeface="Courier New" panose="02070309020205020404" pitchFamily="49" charset="0"/>
                  <a:buChar char="o"/>
                </a:pPr>
                <a:r>
                  <a:rPr lang="en-US" dirty="0">
                    <a:effectLst/>
                  </a:rPr>
                  <a:t>Identification of similar/congruent figures</a:t>
                </a:r>
              </a:p>
              <a:p>
                <a:pPr lvl="1">
                  <a:buFont typeface="Courier New" panose="02070309020205020404" pitchFamily="49" charset="0"/>
                  <a:buChar char="o"/>
                </a:pPr>
                <a:r>
                  <a:rPr lang="en-US" dirty="0">
                    <a:effectLst/>
                  </a:rPr>
                  <a:t>Ratios of areas and volumes</a:t>
                </a:r>
              </a:p>
              <a:p>
                <a:pPr lvl="1">
                  <a:buFont typeface="Courier New" panose="02070309020205020404" pitchFamily="49" charset="0"/>
                  <a:buChar char="o"/>
                </a:pPr>
                <a:r>
                  <a:rPr lang="en-US" dirty="0">
                    <a:effectLst/>
                  </a:rPr>
                  <a:t>Elementary trigonometric ratios</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b="1" dirty="0"/>
                  <a:t>5C Counting and Probability</a:t>
                </a:r>
                <a:endParaRPr lang="en-US" dirty="0"/>
              </a:p>
              <a:p>
                <a:pPr lvl="1">
                  <a:buFont typeface="Courier New" panose="02070309020205020404" pitchFamily="49" charset="0"/>
                  <a:buChar char="o"/>
                </a:pPr>
                <a:r>
                  <a:rPr lang="en-US" dirty="0">
                    <a:effectLst/>
                  </a:rPr>
                  <a:t>Permutations, with and without replacement</a:t>
                </a:r>
              </a:p>
              <a:p>
                <a:pPr lvl="1">
                  <a:buFont typeface="Courier New" panose="02070309020205020404" pitchFamily="49" charset="0"/>
                  <a:buChar char="o"/>
                </a:pPr>
                <a:r>
                  <a:rPr lang="en-US" dirty="0">
                    <a:effectLst/>
                  </a:rPr>
                  <a:t>Combinations, with and without replacement</a:t>
                </a:r>
              </a:p>
              <a:p>
                <a:pPr lvl="1">
                  <a:buFont typeface="Courier New" panose="02070309020205020404" pitchFamily="49" charset="0"/>
                  <a:buChar char="o"/>
                </a:pPr>
                <a:r>
                  <a:rPr lang="en-US" dirty="0">
                    <a:effectLst/>
                  </a:rPr>
                  <a:t>Using the principle of inclusion, exclusion</a:t>
                </a:r>
              </a:p>
              <a:p>
                <a:pPr lvl="1">
                  <a:buFont typeface="Courier New" panose="02070309020205020404" pitchFamily="49" charset="0"/>
                  <a:buChar char="o"/>
                </a:pPr>
                <a:r>
                  <a:rPr lang="en-US" dirty="0">
                    <a:effectLst/>
                  </a:rPr>
                  <a:t>Using the binomial and multinomial expansions</a:t>
                </a:r>
              </a:p>
              <a:p>
                <a:pPr lvl="1">
                  <a:buFont typeface="Courier New" panose="02070309020205020404" pitchFamily="49" charset="0"/>
                  <a:buChar char="o"/>
                </a:pPr>
                <a:r>
                  <a:rPr lang="en-US" dirty="0">
                    <a:effectLst/>
                  </a:rPr>
                  <a:t>Nonnegative integer solutions to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𝑛</m:t>
                        </m:r>
                      </m:sub>
                    </m:sSub>
                    <m:r>
                      <a:rPr lang="en-US" i="1">
                        <a:latin typeface="Cambria Math" panose="02040503050406030204" pitchFamily="18" charset="0"/>
                      </a:rPr>
                      <m:t>=</m:t>
                    </m:r>
                    <m:r>
                      <a:rPr lang="en-US" i="1">
                        <a:latin typeface="Cambria Math" panose="02040503050406030204" pitchFamily="18" charset="0"/>
                      </a:rPr>
                      <m:t>𝑏</m:t>
                    </m:r>
                  </m:oMath>
                </a14:m>
                <a:endParaRPr lang="en-US" dirty="0">
                  <a:effectLst/>
                </a:endParaRPr>
              </a:p>
              <a:p>
                <a:pPr lvl="1">
                  <a:buFont typeface="Courier New" panose="02070309020205020404" pitchFamily="49" charset="0"/>
                  <a:buChar char="o"/>
                </a:pPr>
                <a:r>
                  <a:rPr lang="en-US" dirty="0">
                    <a:effectLst/>
                  </a:rPr>
                  <a:t>Definition, simple applications of probability (when to multiply, when to add, etc.)</a:t>
                </a:r>
              </a:p>
              <a:p>
                <a:pPr marL="0" indent="0">
                  <a:buNone/>
                </a:pPr>
                <a:r>
                  <a:rPr lang="en-US" b="1" dirty="0"/>
                  <a:t>5D Variations of Problems appearing on the previous year’s AMC 12 (contest A and B)</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91" t="-1667" r="-970"/>
                </a:stretch>
              </a:blipFill>
            </p:spPr>
            <p:txBody>
              <a:bodyPr/>
              <a:lstStyle/>
              <a:p>
                <a:r>
                  <a:rPr lang="en-US">
                    <a:noFill/>
                  </a:rPr>
                  <a:t> </a:t>
                </a:r>
              </a:p>
            </p:txBody>
          </p:sp>
        </mc:Fallback>
      </mc:AlternateContent>
    </p:spTree>
    <p:extLst>
      <p:ext uri="{BB962C8B-B14F-4D97-AF65-F5344CB8AC3E}">
        <p14:creationId xmlns:p14="http://schemas.microsoft.com/office/powerpoint/2010/main" val="19117742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may I find more information?</a:t>
            </a:r>
          </a:p>
        </p:txBody>
      </p:sp>
      <p:sp>
        <p:nvSpPr>
          <p:cNvPr id="3" name="Content Placeholder 2"/>
          <p:cNvSpPr>
            <a:spLocks noGrp="1"/>
          </p:cNvSpPr>
          <p:nvPr>
            <p:ph idx="1"/>
          </p:nvPr>
        </p:nvSpPr>
        <p:spPr/>
        <p:txBody>
          <a:bodyPr>
            <a:normAutofit/>
          </a:bodyPr>
          <a:lstStyle/>
          <a:p>
            <a:pPr marL="0" indent="0">
              <a:buNone/>
            </a:pPr>
            <a:r>
              <a:rPr lang="en-US" dirty="0"/>
              <a:t>ERA Activities and Math Team registration page</a:t>
            </a:r>
          </a:p>
          <a:p>
            <a:pPr lvl="1">
              <a:buFont typeface="Courier New" panose="02070309020205020404" pitchFamily="49" charset="0"/>
              <a:buChar char="o"/>
            </a:pPr>
            <a:r>
              <a:rPr lang="en-US" dirty="0">
                <a:hlinkClick r:id="rId2"/>
              </a:rPr>
              <a:t>https://www.eagleridgeacademy.org/academics/activities-athletics/math-team/</a:t>
            </a:r>
          </a:p>
          <a:p>
            <a:pPr marL="0" indent="0">
              <a:buNone/>
            </a:pPr>
            <a:r>
              <a:rPr lang="en-US" dirty="0"/>
              <a:t>Mr. MacLennan’s Math League page (go here for detailed team information, beginning 10/9)</a:t>
            </a:r>
          </a:p>
          <a:p>
            <a:pPr lvl="1">
              <a:buFont typeface="Courier New" panose="02070309020205020404" pitchFamily="49" charset="0"/>
              <a:buChar char="o"/>
            </a:pPr>
            <a:r>
              <a:rPr lang="en-US" dirty="0">
                <a:hlinkClick r:id="rId3"/>
              </a:rPr>
              <a:t>http://0islessthan1.weebly.com</a:t>
            </a:r>
            <a:r>
              <a:rPr lang="en-US" dirty="0"/>
              <a:t> </a:t>
            </a:r>
          </a:p>
          <a:p>
            <a:pPr marL="0" indent="0">
              <a:buNone/>
            </a:pPr>
            <a:r>
              <a:rPr lang="en-US" dirty="0"/>
              <a:t>Minnesota State High School Mathematics League (MSHSML) site</a:t>
            </a:r>
          </a:p>
          <a:p>
            <a:pPr lvl="1">
              <a:buFont typeface="Courier New" panose="02070309020205020404" pitchFamily="49" charset="0"/>
              <a:buChar char="o"/>
            </a:pPr>
            <a:r>
              <a:rPr lang="en-US" dirty="0">
                <a:hlinkClick r:id="rId4"/>
              </a:rPr>
              <a:t>http://mnmathleague.org/</a:t>
            </a:r>
            <a:r>
              <a:rPr lang="en-US" dirty="0"/>
              <a:t> </a:t>
            </a:r>
          </a:p>
          <a:p>
            <a:pPr marL="0" indent="0">
              <a:buNone/>
            </a:pPr>
            <a:r>
              <a:rPr lang="en-US" dirty="0"/>
              <a:t>ERA Math Team Coach</a:t>
            </a:r>
          </a:p>
          <a:p>
            <a:pPr lvl="1">
              <a:buFont typeface="Courier New" panose="02070309020205020404" pitchFamily="49" charset="0"/>
              <a:buChar char="o"/>
            </a:pPr>
            <a:r>
              <a:rPr lang="en-US" dirty="0"/>
              <a:t>Stephen MacLennan, </a:t>
            </a:r>
            <a:r>
              <a:rPr lang="en-US" dirty="0">
                <a:hlinkClick r:id="rId5"/>
              </a:rPr>
              <a:t>0islessthan1@gmail.com</a:t>
            </a:r>
            <a:r>
              <a:rPr lang="en-US" dirty="0"/>
              <a:t> </a:t>
            </a:r>
          </a:p>
          <a:p>
            <a:pPr marL="0" indent="0">
              <a:buNone/>
            </a:pPr>
            <a:r>
              <a:rPr lang="en-US" dirty="0"/>
              <a:t>ISM Math Team Coach</a:t>
            </a:r>
          </a:p>
          <a:p>
            <a:pPr lvl="1">
              <a:buFont typeface="Courier New" panose="02070309020205020404" pitchFamily="49" charset="0"/>
              <a:buChar char="o"/>
            </a:pPr>
            <a:r>
              <a:rPr lang="en-US" dirty="0"/>
              <a:t>Vinton Geistfeld, ISM school site: </a:t>
            </a:r>
            <a:r>
              <a:rPr lang="en-US" dirty="0">
                <a:hlinkClick r:id="rId6"/>
              </a:rPr>
              <a:t>http://internationalschoolmn.com/</a:t>
            </a:r>
            <a:r>
              <a:rPr lang="en-US" dirty="0"/>
              <a:t> (please see Mr. MacLennan first)</a:t>
            </a:r>
          </a:p>
        </p:txBody>
      </p:sp>
    </p:spTree>
    <p:extLst>
      <p:ext uri="{BB962C8B-B14F-4D97-AF65-F5344CB8AC3E}">
        <p14:creationId xmlns:p14="http://schemas.microsoft.com/office/powerpoint/2010/main" val="20566217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 Math Team!</a:t>
            </a:r>
          </a:p>
        </p:txBody>
      </p:sp>
      <p:sp>
        <p:nvSpPr>
          <p:cNvPr id="3" name="Content Placeholder 2"/>
          <p:cNvSpPr>
            <a:spLocks noGrp="1"/>
          </p:cNvSpPr>
          <p:nvPr>
            <p:ph idx="1"/>
          </p:nvPr>
        </p:nvSpPr>
        <p:spPr/>
        <p:txBody>
          <a:bodyPr>
            <a:normAutofit/>
          </a:bodyPr>
          <a:lstStyle/>
          <a:p>
            <a:r>
              <a:rPr lang="en-US" dirty="0"/>
              <a:t>It’s a wide, wonderful world out there, and mathematics is a big part of it! You can be a part of it too! Joining Math Team may be the best decision you ever made!</a:t>
            </a:r>
          </a:p>
          <a:p>
            <a:pPr marL="0" indent="0">
              <a:buNone/>
            </a:pPr>
            <a:r>
              <a:rPr lang="en-US" dirty="0"/>
              <a:t> ERA Activities and Math Team registration page</a:t>
            </a:r>
          </a:p>
          <a:p>
            <a:pPr lvl="1">
              <a:buFont typeface="Courier New" panose="02070309020205020404" pitchFamily="49" charset="0"/>
              <a:buChar char="o"/>
            </a:pPr>
            <a:r>
              <a:rPr lang="en-US" dirty="0">
                <a:hlinkClick r:id="rId2"/>
              </a:rPr>
              <a:t>https://www.eagleridgeacademy.org/academics/activities-athletics/math-team/</a:t>
            </a:r>
          </a:p>
          <a:p>
            <a:pPr marL="0" indent="0">
              <a:buNone/>
            </a:pPr>
            <a:r>
              <a:rPr lang="en-US" dirty="0"/>
              <a:t> Cost is Free! (September – March)</a:t>
            </a:r>
          </a:p>
          <a:p>
            <a:pPr marL="0" indent="0">
              <a:buNone/>
            </a:pPr>
            <a:endParaRPr lang="en-US" dirty="0"/>
          </a:p>
          <a:p>
            <a:pPr marL="0" indent="0">
              <a:buNone/>
            </a:pPr>
            <a:r>
              <a:rPr lang="en-US" dirty="0"/>
              <a:t> Math Team. It’s the right answer.</a:t>
            </a:r>
          </a:p>
        </p:txBody>
      </p:sp>
    </p:spTree>
    <p:extLst>
      <p:ext uri="{BB962C8B-B14F-4D97-AF65-F5344CB8AC3E}">
        <p14:creationId xmlns:p14="http://schemas.microsoft.com/office/powerpoint/2010/main" val="3664501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Math Team?</a:t>
            </a:r>
          </a:p>
        </p:txBody>
      </p:sp>
      <p:sp>
        <p:nvSpPr>
          <p:cNvPr id="3" name="Content Placeholder 2"/>
          <p:cNvSpPr>
            <a:spLocks noGrp="1"/>
          </p:cNvSpPr>
          <p:nvPr>
            <p:ph idx="1"/>
          </p:nvPr>
        </p:nvSpPr>
        <p:spPr/>
        <p:txBody>
          <a:bodyPr/>
          <a:lstStyle/>
          <a:p>
            <a:r>
              <a:rPr lang="en-US" dirty="0"/>
              <a:t>Math Team at Eagle Ridge Academy is an activity club in which those students interested in mathematics can get together, improve their understanding of mathematics, and compete in mathematics competitions. The primary activities of the Math Team are participation in the Minnesota State High School Mathematics League and Minnesota Junior High Math League.</a:t>
            </a:r>
          </a:p>
          <a:p>
            <a:r>
              <a:rPr lang="en-US" dirty="0"/>
              <a:t>The Minnesota State High School Mathematics League (Math League)</a:t>
            </a:r>
          </a:p>
          <a:p>
            <a:pPr lvl="1">
              <a:buFont typeface="Courier New" panose="02070309020205020404" pitchFamily="49" charset="0"/>
              <a:buChar char="o"/>
            </a:pPr>
            <a:r>
              <a:rPr lang="en-US" dirty="0"/>
              <a:t>Is a Minnesota high school mathematics competition league</a:t>
            </a:r>
          </a:p>
          <a:p>
            <a:pPr lvl="1">
              <a:buFont typeface="Courier New" panose="02070309020205020404" pitchFamily="49" charset="0"/>
              <a:buChar char="o"/>
            </a:pPr>
            <a:r>
              <a:rPr lang="en-US" dirty="0"/>
              <a:t>Began in 1980-1981 and continues today</a:t>
            </a:r>
          </a:p>
          <a:p>
            <a:pPr lvl="1">
              <a:buFont typeface="Courier New" panose="02070309020205020404" pitchFamily="49" charset="0"/>
              <a:buChar char="o"/>
            </a:pPr>
            <a:r>
              <a:rPr lang="en-US" dirty="0"/>
              <a:t>Now has greater than 170 schools that participate</a:t>
            </a:r>
          </a:p>
          <a:p>
            <a:pPr lvl="1">
              <a:buFont typeface="Courier New" panose="02070309020205020404" pitchFamily="49" charset="0"/>
              <a:buChar char="o"/>
            </a:pPr>
            <a:r>
              <a:rPr lang="en-US" dirty="0"/>
              <a:t>Has a website: </a:t>
            </a:r>
            <a:r>
              <a:rPr lang="en-US" dirty="0">
                <a:hlinkClick r:id="rId2"/>
              </a:rPr>
              <a:t>http://mnmathleague.org/</a:t>
            </a:r>
            <a:r>
              <a:rPr lang="en-US" dirty="0"/>
              <a:t> </a:t>
            </a:r>
          </a:p>
          <a:p>
            <a:pPr lvl="1">
              <a:buFont typeface="Courier New" panose="02070309020205020404" pitchFamily="49" charset="0"/>
              <a:buChar char="o"/>
            </a:pPr>
            <a:endParaRPr lang="en-US" dirty="0"/>
          </a:p>
          <a:p>
            <a:pPr marL="201168" lvl="1" indent="0">
              <a:buNone/>
            </a:pPr>
            <a:r>
              <a:rPr lang="en-US" dirty="0"/>
              <a:t>The Minnesota Junior High Math League (JH Math League)</a:t>
            </a:r>
          </a:p>
          <a:p>
            <a:pPr lvl="1"/>
            <a:r>
              <a:rPr lang="en-US" dirty="0"/>
              <a:t>Has a website: </a:t>
            </a:r>
            <a:r>
              <a:rPr lang="en-US" dirty="0">
                <a:hlinkClick r:id="rId3"/>
              </a:rPr>
              <a:t>http://mnjhml.com</a:t>
            </a:r>
            <a:r>
              <a:rPr lang="en-US" dirty="0"/>
              <a:t> </a:t>
            </a: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82226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purpose of Math League?</a:t>
            </a:r>
          </a:p>
        </p:txBody>
      </p:sp>
      <p:sp>
        <p:nvSpPr>
          <p:cNvPr id="3" name="Content Placeholder 2"/>
          <p:cNvSpPr>
            <a:spLocks noGrp="1"/>
          </p:cNvSpPr>
          <p:nvPr>
            <p:ph idx="1"/>
          </p:nvPr>
        </p:nvSpPr>
        <p:spPr/>
        <p:txBody>
          <a:bodyPr/>
          <a:lstStyle/>
          <a:p>
            <a:r>
              <a:rPr lang="en-US" dirty="0"/>
              <a:t>The stated goals of the Minnesota State High School Mathematics League (Math League) are to:</a:t>
            </a:r>
          </a:p>
          <a:p>
            <a:pPr marL="544068" lvl="1" indent="-342900">
              <a:buFont typeface="+mj-lt"/>
              <a:buAutoNum type="arabicPeriod"/>
            </a:pPr>
            <a:r>
              <a:rPr lang="en-US" dirty="0"/>
              <a:t>Identify students with exceptional interest and/or mathematical ability</a:t>
            </a:r>
          </a:p>
          <a:p>
            <a:pPr marL="544068" lvl="1" indent="-342900">
              <a:buFont typeface="+mj-lt"/>
              <a:buAutoNum type="arabicPeriod"/>
            </a:pPr>
            <a:r>
              <a:rPr lang="en-US" dirty="0"/>
              <a:t>Give them recognition and encouragement</a:t>
            </a:r>
          </a:p>
          <a:p>
            <a:pPr marL="544068" lvl="1" indent="-342900">
              <a:buFont typeface="+mj-lt"/>
              <a:buAutoNum type="arabicPeriod"/>
            </a:pPr>
            <a:r>
              <a:rPr lang="en-US" dirty="0"/>
              <a:t>Bring them together with similarly motivated students, and</a:t>
            </a:r>
          </a:p>
          <a:p>
            <a:pPr marL="544068" lvl="1" indent="-342900">
              <a:buFont typeface="+mj-lt"/>
              <a:buAutoNum type="arabicPeriod"/>
            </a:pPr>
            <a:r>
              <a:rPr lang="en-US" dirty="0"/>
              <a:t>Introduce them to topics not commonly taught in the high school curriculum</a:t>
            </a:r>
          </a:p>
          <a:p>
            <a:pPr marL="201168" lvl="1" indent="0">
              <a:buNone/>
            </a:pPr>
            <a:endParaRPr lang="en-US" dirty="0"/>
          </a:p>
          <a:p>
            <a:pPr marL="201168" lvl="1" indent="0">
              <a:buNone/>
            </a:pPr>
            <a:r>
              <a:rPr lang="en-US" dirty="0"/>
              <a:t>The overall goals of Eagle Ridge Academy’s Math Team activity are consistent with these goals  While unstated to my knowledge, I believe the goals of the Minnesota Junior High Math League (JH Math League) are consistent with the first three goals.</a:t>
            </a:r>
          </a:p>
        </p:txBody>
      </p:sp>
    </p:spTree>
    <p:extLst>
      <p:ext uri="{BB962C8B-B14F-4D97-AF65-F5344CB8AC3E}">
        <p14:creationId xmlns:p14="http://schemas.microsoft.com/office/powerpoint/2010/main" val="3218582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ERA’s Math Team</a:t>
            </a:r>
            <a:br>
              <a:rPr lang="en-US" dirty="0"/>
            </a:br>
            <a:r>
              <a:rPr lang="en-US" dirty="0"/>
              <a:t>participation &amp; competition goals?</a:t>
            </a:r>
          </a:p>
        </p:txBody>
      </p:sp>
      <p:sp>
        <p:nvSpPr>
          <p:cNvPr id="3" name="Content Placeholder 2"/>
          <p:cNvSpPr>
            <a:spLocks noGrp="1"/>
          </p:cNvSpPr>
          <p:nvPr>
            <p:ph idx="1"/>
          </p:nvPr>
        </p:nvSpPr>
        <p:spPr/>
        <p:txBody>
          <a:bodyPr>
            <a:normAutofit/>
          </a:bodyPr>
          <a:lstStyle/>
          <a:p>
            <a:r>
              <a:rPr lang="en-US" dirty="0"/>
              <a:t>ERA participation goals</a:t>
            </a:r>
          </a:p>
          <a:p>
            <a:pPr lvl="1">
              <a:buFont typeface="Courier New" panose="02070309020205020404" pitchFamily="49" charset="0"/>
              <a:buChar char="o"/>
            </a:pPr>
            <a:r>
              <a:rPr lang="en-US" dirty="0"/>
              <a:t>At least 4 students each in grades 6 through 12</a:t>
            </a:r>
          </a:p>
          <a:p>
            <a:pPr lvl="1">
              <a:buFont typeface="Courier New" panose="02070309020205020404" pitchFamily="49" charset="0"/>
              <a:buChar char="o"/>
            </a:pPr>
            <a:r>
              <a:rPr lang="en-US" dirty="0"/>
              <a:t>A School of Logic Math Team of at least 12 students total</a:t>
            </a:r>
          </a:p>
          <a:p>
            <a:pPr lvl="1">
              <a:buFont typeface="Courier New" panose="02070309020205020404" pitchFamily="49" charset="0"/>
              <a:buChar char="o"/>
            </a:pPr>
            <a:r>
              <a:rPr lang="en-US" dirty="0"/>
              <a:t>A School of Rhetoric Math Team of at least 16 students total</a:t>
            </a:r>
          </a:p>
          <a:p>
            <a:r>
              <a:rPr lang="en-US" dirty="0"/>
              <a:t>ERA competition goals</a:t>
            </a:r>
          </a:p>
          <a:p>
            <a:pPr lvl="1">
              <a:buFont typeface="Courier New" panose="02070309020205020404" pitchFamily="49" charset="0"/>
              <a:buChar char="o"/>
            </a:pPr>
            <a:r>
              <a:rPr lang="en-US" dirty="0"/>
              <a:t>Individual: Each participating ERA student scores at least 7(g – 8) Individual Event points during the season, where g is the student’s grade, out of a maximum possible 70 points</a:t>
            </a:r>
          </a:p>
          <a:p>
            <a:pPr lvl="2">
              <a:buFont typeface="Courier New" panose="02070309020205020404" pitchFamily="49" charset="0"/>
              <a:buChar char="o"/>
            </a:pPr>
            <a:r>
              <a:rPr lang="en-US" dirty="0"/>
              <a:t>9</a:t>
            </a:r>
            <a:r>
              <a:rPr lang="en-US" baseline="30000" dirty="0"/>
              <a:t>th</a:t>
            </a:r>
            <a:r>
              <a:rPr lang="en-US" dirty="0"/>
              <a:t> grade: ≥ 7 points, 10</a:t>
            </a:r>
            <a:r>
              <a:rPr lang="en-US" baseline="30000" dirty="0"/>
              <a:t>th</a:t>
            </a:r>
            <a:r>
              <a:rPr lang="en-US" dirty="0"/>
              <a:t> grade: ≥ 14 points, 11</a:t>
            </a:r>
            <a:r>
              <a:rPr lang="en-US" baseline="30000" dirty="0"/>
              <a:t>th</a:t>
            </a:r>
            <a:r>
              <a:rPr lang="en-US" dirty="0"/>
              <a:t> grade: ≥ 21 points, 12</a:t>
            </a:r>
            <a:r>
              <a:rPr lang="en-US" baseline="30000" dirty="0"/>
              <a:t>th</a:t>
            </a:r>
            <a:r>
              <a:rPr lang="en-US" dirty="0"/>
              <a:t> grade: ≥ 28 points</a:t>
            </a:r>
          </a:p>
          <a:p>
            <a:pPr lvl="1">
              <a:buFont typeface="Courier New" panose="02070309020205020404" pitchFamily="49" charset="0"/>
              <a:buChar char="o"/>
            </a:pPr>
            <a:r>
              <a:rPr lang="en-US" dirty="0"/>
              <a:t>Team: The combined ERA/ISM team scores at least 60 Team Event points during the season, out of a maximum possible 120 points</a:t>
            </a:r>
          </a:p>
        </p:txBody>
      </p:sp>
    </p:spTree>
    <p:extLst>
      <p:ext uri="{BB962C8B-B14F-4D97-AF65-F5344CB8AC3E}">
        <p14:creationId xmlns:p14="http://schemas.microsoft.com/office/powerpoint/2010/main" val="471076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a Math League team formed?</a:t>
            </a:r>
          </a:p>
        </p:txBody>
      </p:sp>
      <p:sp>
        <p:nvSpPr>
          <p:cNvPr id="3" name="Content Placeholder 2"/>
          <p:cNvSpPr>
            <a:spLocks noGrp="1"/>
          </p:cNvSpPr>
          <p:nvPr>
            <p:ph idx="1"/>
          </p:nvPr>
        </p:nvSpPr>
        <p:spPr/>
        <p:txBody>
          <a:bodyPr numCol="2"/>
          <a:lstStyle/>
          <a:p>
            <a:pPr marL="0" indent="0">
              <a:buNone/>
            </a:pPr>
            <a:r>
              <a:rPr lang="en-US" dirty="0"/>
              <a:t>Each Math League team has</a:t>
            </a:r>
          </a:p>
          <a:p>
            <a:pPr>
              <a:buFont typeface="Courier New" panose="02070309020205020404" pitchFamily="49" charset="0"/>
              <a:buChar char="o"/>
            </a:pPr>
            <a:r>
              <a:rPr lang="en-US" dirty="0"/>
              <a:t> 8 students on the “scoring team”</a:t>
            </a:r>
          </a:p>
          <a:p>
            <a:pPr lvl="1">
              <a:buFont typeface="Courier New" panose="02070309020205020404" pitchFamily="49" charset="0"/>
              <a:buChar char="o"/>
            </a:pPr>
            <a:r>
              <a:rPr lang="en-US" dirty="0"/>
              <a:t>At least 2 scoring team students must not yet have achieved junior status</a:t>
            </a:r>
          </a:p>
          <a:p>
            <a:pPr>
              <a:buFont typeface="Courier New" panose="02070309020205020404" pitchFamily="49" charset="0"/>
              <a:buChar char="o"/>
            </a:pPr>
            <a:r>
              <a:rPr lang="en-US" dirty="0"/>
              <a:t> Virtually unlimited number of additional students (everyone “makes” the team)</a:t>
            </a:r>
          </a:p>
          <a:p>
            <a:pPr marL="0" indent="0">
              <a:buNone/>
            </a:pPr>
            <a:r>
              <a:rPr lang="en-US" dirty="0"/>
              <a:t> ERA/ISM team has students from each school</a:t>
            </a:r>
          </a:p>
          <a:p>
            <a:pPr>
              <a:buFont typeface="Courier New" panose="02070309020205020404" pitchFamily="49" charset="0"/>
              <a:buChar char="o"/>
            </a:pPr>
            <a:r>
              <a:rPr lang="en-US" dirty="0"/>
              <a:t> Coaches determine scoring students</a:t>
            </a:r>
          </a:p>
          <a:p>
            <a:pPr>
              <a:buFont typeface="Courier New" panose="02070309020205020404" pitchFamily="49" charset="0"/>
              <a:buChar char="o"/>
            </a:pPr>
            <a:r>
              <a:rPr lang="en-US" dirty="0"/>
              <a:t> Scoring students may change meet to meet</a:t>
            </a:r>
          </a:p>
          <a:p>
            <a:pPr marL="0" indent="0">
              <a:buNone/>
            </a:pPr>
            <a:endParaRPr lang="en-US" dirty="0"/>
          </a:p>
          <a:p>
            <a:pPr marL="0" indent="0">
              <a:buNone/>
            </a:pPr>
            <a:r>
              <a:rPr lang="en-US" dirty="0"/>
              <a:t>During each meet, everyone “plays”</a:t>
            </a:r>
          </a:p>
          <a:p>
            <a:pPr>
              <a:buFont typeface="Courier New" panose="02070309020205020404" pitchFamily="49" charset="0"/>
              <a:buChar char="o"/>
            </a:pPr>
            <a:r>
              <a:rPr lang="en-US" dirty="0"/>
              <a:t> Each student competes in 2 Individual Events</a:t>
            </a:r>
          </a:p>
          <a:p>
            <a:pPr>
              <a:buFont typeface="Courier New" panose="02070309020205020404" pitchFamily="49" charset="0"/>
              <a:buChar char="o"/>
            </a:pPr>
            <a:r>
              <a:rPr lang="en-US" dirty="0"/>
              <a:t> Each student competes in Team Event</a:t>
            </a:r>
          </a:p>
        </p:txBody>
      </p:sp>
    </p:spTree>
    <p:extLst>
      <p:ext uri="{BB962C8B-B14F-4D97-AF65-F5344CB8AC3E}">
        <p14:creationId xmlns:p14="http://schemas.microsoft.com/office/powerpoint/2010/main" val="3431269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a JH Math League team formed?</a:t>
            </a:r>
          </a:p>
        </p:txBody>
      </p:sp>
      <p:sp>
        <p:nvSpPr>
          <p:cNvPr id="3" name="Content Placeholder 2"/>
          <p:cNvSpPr>
            <a:spLocks noGrp="1"/>
          </p:cNvSpPr>
          <p:nvPr>
            <p:ph idx="1"/>
          </p:nvPr>
        </p:nvSpPr>
        <p:spPr/>
        <p:txBody>
          <a:bodyPr numCol="2"/>
          <a:lstStyle/>
          <a:p>
            <a:pPr marL="0" indent="0">
              <a:buNone/>
            </a:pPr>
            <a:r>
              <a:rPr lang="en-US" dirty="0"/>
              <a:t>Each JH Math League team has</a:t>
            </a:r>
          </a:p>
          <a:p>
            <a:pPr>
              <a:buFont typeface="Courier New" panose="02070309020205020404" pitchFamily="49" charset="0"/>
              <a:buChar char="o"/>
            </a:pPr>
            <a:r>
              <a:rPr lang="en-US" dirty="0"/>
              <a:t> 6 students on the “scoring team”</a:t>
            </a:r>
          </a:p>
          <a:p>
            <a:pPr lvl="1">
              <a:buFont typeface="Courier New" panose="02070309020205020404" pitchFamily="49" charset="0"/>
              <a:buChar char="o"/>
            </a:pPr>
            <a:r>
              <a:rPr lang="en-US" dirty="0"/>
              <a:t>At least 2 “scoring students” must not yet have achieved grade-8 status</a:t>
            </a:r>
          </a:p>
          <a:p>
            <a:pPr>
              <a:buFont typeface="Courier New" panose="02070309020205020404" pitchFamily="49" charset="0"/>
              <a:buChar char="o"/>
            </a:pPr>
            <a:r>
              <a:rPr lang="en-US" dirty="0"/>
              <a:t> Virtually unlimited number of additional students (everyone “makes” the team)</a:t>
            </a:r>
          </a:p>
          <a:p>
            <a:pPr>
              <a:buFont typeface="Courier New" panose="02070309020205020404" pitchFamily="49" charset="0"/>
              <a:buChar char="o"/>
            </a:pPr>
            <a:r>
              <a:rPr lang="en-US" dirty="0"/>
              <a:t>Coach determines scoring team students</a:t>
            </a:r>
          </a:p>
          <a:p>
            <a:pPr>
              <a:buFont typeface="Courier New" panose="02070309020205020404" pitchFamily="49" charset="0"/>
              <a:buChar char="o"/>
            </a:pPr>
            <a:r>
              <a:rPr lang="en-US" dirty="0"/>
              <a:t> Scoring team students may change meet to meet</a:t>
            </a:r>
          </a:p>
          <a:p>
            <a:pPr marL="0" indent="0">
              <a:buNone/>
            </a:pPr>
            <a:endParaRPr lang="en-US" dirty="0"/>
          </a:p>
          <a:p>
            <a:pPr marL="0" indent="0">
              <a:buNone/>
            </a:pPr>
            <a:r>
              <a:rPr lang="en-US" dirty="0"/>
              <a:t>During each meet, everyone “plays”</a:t>
            </a:r>
          </a:p>
          <a:p>
            <a:pPr>
              <a:buFont typeface="Courier New" panose="02070309020205020404" pitchFamily="49" charset="0"/>
              <a:buChar char="o"/>
            </a:pPr>
            <a:r>
              <a:rPr lang="en-US" dirty="0"/>
              <a:t> Each student competes in 2 Individual Events</a:t>
            </a:r>
          </a:p>
          <a:p>
            <a:pPr>
              <a:buFont typeface="Courier New" panose="02070309020205020404" pitchFamily="49" charset="0"/>
              <a:buChar char="o"/>
            </a:pPr>
            <a:r>
              <a:rPr lang="en-US" dirty="0"/>
              <a:t> Each student competes in Team Event</a:t>
            </a:r>
          </a:p>
        </p:txBody>
      </p:sp>
    </p:spTree>
    <p:extLst>
      <p:ext uri="{BB962C8B-B14F-4D97-AF65-F5344CB8AC3E}">
        <p14:creationId xmlns:p14="http://schemas.microsoft.com/office/powerpoint/2010/main" val="19648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a:t>
            </a:r>
            <a:r>
              <a:rPr lang="en-US" dirty="0" err="1"/>
              <a:t>SoR</a:t>
            </a:r>
            <a:r>
              <a:rPr lang="en-US" dirty="0"/>
              <a:t> Math Team practices like?</a:t>
            </a:r>
          </a:p>
        </p:txBody>
      </p:sp>
      <p:sp>
        <p:nvSpPr>
          <p:cNvPr id="3" name="Content Placeholder 2"/>
          <p:cNvSpPr>
            <a:spLocks noGrp="1"/>
          </p:cNvSpPr>
          <p:nvPr>
            <p:ph idx="1"/>
          </p:nvPr>
        </p:nvSpPr>
        <p:spPr/>
        <p:txBody>
          <a:bodyPr>
            <a:normAutofit lnSpcReduction="10000"/>
          </a:bodyPr>
          <a:lstStyle/>
          <a:p>
            <a:r>
              <a:rPr lang="en-US" dirty="0"/>
              <a:t>Where</a:t>
            </a:r>
          </a:p>
          <a:p>
            <a:pPr lvl="1">
              <a:buFont typeface="Courier New" panose="02070309020205020404" pitchFamily="49" charset="0"/>
              <a:buChar char="o"/>
            </a:pPr>
            <a:r>
              <a:rPr lang="en-US" dirty="0"/>
              <a:t>All ERA practices will be held online via Zoom, 4:30 generally each Monday, Tuesday, and Thursday school is in session, except on JH Math League Meet days (usually Monday)</a:t>
            </a:r>
          </a:p>
          <a:p>
            <a:pPr lvl="1">
              <a:buFont typeface="Courier New" panose="02070309020205020404" pitchFamily="49" charset="0"/>
              <a:buChar char="o"/>
            </a:pPr>
            <a:r>
              <a:rPr lang="en-US" dirty="0"/>
              <a:t>ISM students practice at ISM. ISM students are invited to join ERA practices.</a:t>
            </a:r>
          </a:p>
          <a:p>
            <a:pPr lvl="1">
              <a:buFont typeface="Courier New" panose="02070309020205020404" pitchFamily="49" charset="0"/>
              <a:buChar char="o"/>
            </a:pPr>
            <a:r>
              <a:rPr lang="en-US" dirty="0"/>
              <a:t>The coaches may plan occasional joint practices such that ERA &amp; ISM teammates may prepare together for the Team Event</a:t>
            </a:r>
          </a:p>
          <a:p>
            <a:pPr marL="0" indent="0">
              <a:buNone/>
            </a:pPr>
            <a:r>
              <a:rPr lang="en-US" dirty="0"/>
              <a:t>What</a:t>
            </a:r>
          </a:p>
          <a:p>
            <a:pPr lvl="1">
              <a:buFont typeface="Courier New" panose="02070309020205020404" pitchFamily="49" charset="0"/>
              <a:buChar char="o"/>
            </a:pPr>
            <a:r>
              <a:rPr lang="en-US" dirty="0"/>
              <a:t>Explore interesting mathematical topics</a:t>
            </a:r>
          </a:p>
          <a:p>
            <a:pPr lvl="1">
              <a:buFont typeface="Courier New" panose="02070309020205020404" pitchFamily="49" charset="0"/>
              <a:buChar char="o"/>
            </a:pPr>
            <a:r>
              <a:rPr lang="en-US" dirty="0"/>
              <a:t>Solve problems individually and in teams: previous test problems, other problems</a:t>
            </a:r>
          </a:p>
          <a:p>
            <a:pPr marL="0" indent="0">
              <a:buNone/>
            </a:pPr>
            <a:r>
              <a:rPr lang="en-US" dirty="0"/>
              <a:t>What if I miss practice?</a:t>
            </a:r>
          </a:p>
          <a:p>
            <a:pPr lvl="1">
              <a:buFont typeface="Courier New" panose="02070309020205020404" pitchFamily="49" charset="0"/>
              <a:buChar char="o"/>
            </a:pPr>
            <a:r>
              <a:rPr lang="en-US" dirty="0"/>
              <a:t>It’s okay – all sessions are optional– but you will improve more quickly by attending regularly</a:t>
            </a:r>
          </a:p>
          <a:p>
            <a:pPr lvl="1">
              <a:buFont typeface="Courier New" panose="02070309020205020404" pitchFamily="49" charset="0"/>
              <a:buChar char="o"/>
            </a:pPr>
            <a:r>
              <a:rPr lang="en-US" dirty="0"/>
              <a:t>Try to let the coach know in advance if you will miss practice</a:t>
            </a:r>
          </a:p>
          <a:p>
            <a:pPr lvl="1">
              <a:buFont typeface="Courier New" panose="02070309020205020404" pitchFamily="49" charset="0"/>
              <a:buChar char="o"/>
            </a:pPr>
            <a:r>
              <a:rPr lang="en-US" dirty="0"/>
              <a:t>Can still participate in meets</a:t>
            </a:r>
          </a:p>
        </p:txBody>
      </p:sp>
    </p:spTree>
    <p:extLst>
      <p:ext uri="{BB962C8B-B14F-4D97-AF65-F5344CB8AC3E}">
        <p14:creationId xmlns:p14="http://schemas.microsoft.com/office/powerpoint/2010/main" val="219498848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1903</TotalTime>
  <Words>3734</Words>
  <Application>Microsoft Office PowerPoint</Application>
  <PresentationFormat>Widescreen</PresentationFormat>
  <Paragraphs>451</Paragraphs>
  <Slides>32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Calibri</vt:lpstr>
      <vt:lpstr>Calibri Light</vt:lpstr>
      <vt:lpstr>Cambria Math</vt:lpstr>
      <vt:lpstr>Courier New</vt:lpstr>
      <vt:lpstr>Retrospect</vt:lpstr>
      <vt:lpstr>Math Team Information Meeting</vt:lpstr>
      <vt:lpstr>Welcome!</vt:lpstr>
      <vt:lpstr>Questions about Math Team</vt:lpstr>
      <vt:lpstr>What is Math Team?</vt:lpstr>
      <vt:lpstr>What is the purpose of Math League?</vt:lpstr>
      <vt:lpstr>What are ERA’s Math Team participation &amp; competition goals?</vt:lpstr>
      <vt:lpstr>How is a Math League team formed?</vt:lpstr>
      <vt:lpstr>How is a JH Math League team formed?</vt:lpstr>
      <vt:lpstr>What are SoR Math Team practices like?</vt:lpstr>
      <vt:lpstr>What are Math League meets like?</vt:lpstr>
      <vt:lpstr>What are JH Math League meets like?</vt:lpstr>
      <vt:lpstr>What are the Math League Individual Events?</vt:lpstr>
      <vt:lpstr>What is the Math League Team Event?</vt:lpstr>
      <vt:lpstr>What are the JH Math League Individual Events?</vt:lpstr>
      <vt:lpstr>What is the Math JH League Team Event?</vt:lpstr>
      <vt:lpstr>How does Math League meet scoring work?</vt:lpstr>
      <vt:lpstr>How does JH Math League meet scoring work?</vt:lpstr>
      <vt:lpstr>May calculators be used in Math League?</vt:lpstr>
      <vt:lpstr>What Math League conference are we in?</vt:lpstr>
      <vt:lpstr>Can I letter in SoR Math Team?</vt:lpstr>
      <vt:lpstr>Can I letter in Math Team? (Yes!) Lettering via points criteria</vt:lpstr>
      <vt:lpstr>Can I letter in Math Team? (Yes!) Automatic lettering criteria</vt:lpstr>
      <vt:lpstr>What is the ERA schedule?</vt:lpstr>
      <vt:lpstr>What is the ERA schedule? (cont’d)</vt:lpstr>
      <vt:lpstr>Are there other math competitions?</vt:lpstr>
      <vt:lpstr>What are specific Math League Meet 1 topics?</vt:lpstr>
      <vt:lpstr>What are specific Math League Meet 2 topics?</vt:lpstr>
      <vt:lpstr>What are specific Math League Meet 3 topics?</vt:lpstr>
      <vt:lpstr>What are specific Math League Meet 4 topics?</vt:lpstr>
      <vt:lpstr>What are specific Math League Meet 5 topics?</vt:lpstr>
      <vt:lpstr>Where may I find more information?</vt:lpstr>
      <vt:lpstr>Join Math Team!</vt:lpstr>
    </vt:vector>
  </TitlesOfParts>
  <Company>Eagle Ridge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League Information Meeting</dc:title>
  <dc:creator>Stephen MacLennan</dc:creator>
  <cp:lastModifiedBy>Stephen MacLennan</cp:lastModifiedBy>
  <cp:revision>78</cp:revision>
  <cp:lastPrinted>2018-10-01T20:59:08Z</cp:lastPrinted>
  <dcterms:created xsi:type="dcterms:W3CDTF">2015-09-20T00:29:01Z</dcterms:created>
  <dcterms:modified xsi:type="dcterms:W3CDTF">2020-09-21T11:23:03Z</dcterms:modified>
</cp:coreProperties>
</file>