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12" r:id="rId4"/>
    <p:sldId id="267" r:id="rId5"/>
    <p:sldId id="313" r:id="rId6"/>
    <p:sldId id="272" r:id="rId7"/>
    <p:sldId id="270" r:id="rId8"/>
    <p:sldId id="275" r:id="rId9"/>
    <p:sldId id="289" r:id="rId10"/>
    <p:sldId id="290" r:id="rId11"/>
    <p:sldId id="294" r:id="rId12"/>
    <p:sldId id="295" r:id="rId13"/>
    <p:sldId id="296" r:id="rId14"/>
    <p:sldId id="297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2" r:id="rId33"/>
    <p:sldId id="331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898D-2B8C-B648-A24D-8992E9F65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68BA5-DBA9-CF40-91F9-7CF84F473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67DD0-5793-554E-BFDA-BA344C22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85B47-1ADB-394E-912E-1303AA45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0F999-29D5-FE43-968F-2404F75E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8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4A47-ACF2-2E47-80DD-529ABC7D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02E57-EDE7-454C-8DE3-D5DB7DBD0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1A526-2BE4-E24D-A524-1C4B876C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34268-290F-1A4C-8AF5-300C9FB7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934CC-6323-A749-A1D2-564753FD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6E8ADB-6D41-0646-A7E9-0FBD6C533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5C779-2E66-D44D-93B2-64E12E4FD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E7FEF-C1B1-F345-A66C-EF9AC5D0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4B6AA-16E9-DE4C-B733-846B8FB8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ACA97-6838-3E40-AFB9-B169B043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6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CF61-C145-4D49-AD4E-08A719F4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9AF2-5250-DC41-AC3A-F71EDA79E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2ABC-F277-4B47-A233-9037F229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EE9D8-303E-2A44-B24E-75B88209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1A1EA-7749-D849-9CB3-736F2C19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72AE-6C5C-0346-A205-8013ED17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F2318-E47A-3E4B-8762-93797A5E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D339B-80C4-3044-A1FF-1EB29D4E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AEE0-4BEB-224C-AF47-B712E090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75089-8C3F-804B-9A60-99CB7403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8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A350-886B-CC46-9E49-A265807E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22203-F514-754B-B7BB-7F3A23849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BADF-D653-8642-A784-5F843FF67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D7E137-252A-9947-92F3-5326A6D8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918C3-A585-7448-8B14-784C8F80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9BE7B-F3B9-D34A-9116-0E8CCE7F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DB45-083B-E248-B339-5101D6F5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E0AAC-08BA-BC40-A5DC-3423CDFDE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1BED3-499E-9A48-BF35-57B30822C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CF90A-7090-E442-A81D-7F0E808F2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CFC5F-56CC-654A-9A43-4840C837C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AA977-38F9-C846-8515-289098DF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BB599-4960-6445-B8F4-92D9BB4C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2C962E-7908-3843-B789-64F9396C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871A-8BFC-C94F-B0B1-33EFC5F6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AAC1-B408-CD41-98D0-0DF6F44E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A6F71-BC14-FF4D-B718-D493E6D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DC65A-BE08-7249-A388-CFED4808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1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AD059-8A52-B14C-A9DE-AA676FA8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6C334-BB5A-544C-AFA9-A65D2128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49FEC-B553-BA47-BDBB-A4C250AC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EB1F-F2EA-7A45-8974-A56FB31D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277E8-4183-044A-902F-55C781584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1CB11-EB23-BC44-BBF0-416E46DBD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C5112-FF83-5F48-803C-B42EBC62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EB20F-2094-C247-897C-F23435EE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FD2EC-85CA-0844-A589-D0306255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0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A017-B10A-C840-A951-4A2DE07B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810880-0FF4-F942-9CB0-4AD8EFB9B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17147-CB5E-B048-B0BD-288FEC83A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F4CAD-CAAB-DF40-BF46-050EFF69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32662-6977-4543-A59E-B89036C7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F6614-538B-8342-9894-597512C4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8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4A77C-9FC2-6F4F-A039-F767B10C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21C61-9B9C-A446-9723-521B141C3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DF426-A934-4F40-BABA-49AE3D6DF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32DB3-E181-7541-A1EF-AD3282EF09A4}" type="datetimeFigureOut">
              <a:rPr lang="en-US" smtClean="0"/>
              <a:t>10/4/20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EDABC-04A4-8F4B-884B-8B64B5A90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FF67B-E2AF-9241-B31F-E4C59CE0E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4D2DF-A20B-9744-A569-726387B2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5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hord_(geometry)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varsitytutors.com/hotmath/hotmath_help/topics/ellips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athhelp.net/calculators/algebra-2/ellipse-calculator/?f=2x%5E2%2B8x%2B6y%5E2-12y-22%3D0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4FFB-BDCE-704F-922F-3952445B4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095" y="25612"/>
            <a:ext cx="9355810" cy="3043712"/>
          </a:xfrm>
        </p:spPr>
        <p:txBody>
          <a:bodyPr>
            <a:normAutofit/>
          </a:bodyPr>
          <a:lstStyle/>
          <a:p>
            <a:r>
              <a:rPr lang="en-US" dirty="0"/>
              <a:t>A Primer on Conic Sections</a:t>
            </a:r>
            <a:br>
              <a:rPr lang="en-US" dirty="0"/>
            </a:br>
            <a:r>
              <a:rPr lang="en-US" sz="3200" dirty="0"/>
              <a:t>part three</a:t>
            </a:r>
            <a:br>
              <a:rPr lang="en-US" sz="3200" dirty="0"/>
            </a:br>
            <a:br>
              <a:rPr lang="en-US" sz="3200" dirty="0"/>
            </a:br>
            <a:r>
              <a:rPr lang="en-US" sz="7300" dirty="0"/>
              <a:t>Ellipses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0C65D-76F4-2D41-B02D-69687EDC2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4288"/>
            <a:ext cx="9144000" cy="30437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Presented at the MN State HS Mathematics League </a:t>
            </a:r>
          </a:p>
          <a:p>
            <a:r>
              <a:rPr lang="en-US" sz="3000" dirty="0"/>
              <a:t>Coaches Conference </a:t>
            </a:r>
          </a:p>
          <a:p>
            <a:endParaRPr lang="en-US" dirty="0"/>
          </a:p>
          <a:p>
            <a:r>
              <a:rPr lang="en-US" dirty="0"/>
              <a:t>October 3</a:t>
            </a:r>
            <a:r>
              <a:rPr lang="en-US" baseline="30000" dirty="0"/>
              <a:t>rd</a:t>
            </a:r>
            <a:r>
              <a:rPr lang="en-US" dirty="0"/>
              <a:t>, 2020</a:t>
            </a:r>
          </a:p>
          <a:p>
            <a:endParaRPr lang="en-US" dirty="0"/>
          </a:p>
          <a:p>
            <a:r>
              <a:rPr lang="en-US" dirty="0"/>
              <a:t>by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Tom Young,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255032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E8F9-3596-C84B-8A45-CB6BBFEC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1" y="134937"/>
            <a:ext cx="11771376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Recognizing the different conics from their algebraic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62EAF-8B28-C844-B097-1AD17FFD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1" y="1460500"/>
            <a:ext cx="12072079" cy="5032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Ax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Cy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Dx + </a:t>
            </a:r>
            <a:r>
              <a:rPr lang="en-US" b="1" dirty="0" err="1">
                <a:solidFill>
                  <a:srgbClr val="7030A0"/>
                </a:solidFill>
              </a:rPr>
              <a:t>Ey</a:t>
            </a:r>
            <a:r>
              <a:rPr lang="en-US" b="1" dirty="0">
                <a:solidFill>
                  <a:srgbClr val="7030A0"/>
                </a:solidFill>
              </a:rPr>
              <a:t> + F = 0    General form, where B = 0</a:t>
            </a:r>
          </a:p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1300" b="1" dirty="0">
                <a:solidFill>
                  <a:srgbClr val="7030A0"/>
                </a:solidFill>
              </a:rPr>
              <a:t>If A = C = 0 and D, E not both zero, the graph is a line</a:t>
            </a:r>
          </a:p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If A =  C, the graph is a usually a 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circle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(degenerate cases can occur depending on D, E, F…  </a:t>
            </a:r>
            <a:r>
              <a:rPr lang="en-US" sz="1200" b="1" dirty="0" err="1">
                <a:solidFill>
                  <a:schemeClr val="bg1">
                    <a:lumMod val="75000"/>
                  </a:schemeClr>
                </a:solidFill>
              </a:rPr>
              <a:t>e.g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 x</a:t>
            </a:r>
            <a:r>
              <a:rPr lang="en-US" sz="1200" b="1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+ y</a:t>
            </a:r>
            <a:r>
              <a:rPr lang="en-US" sz="1200" b="1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+ 8 = 0)</a:t>
            </a:r>
          </a:p>
          <a:p>
            <a:pPr marL="0" indent="0" algn="ctr">
              <a:buNone/>
            </a:pPr>
            <a:endParaRPr lang="en-US" sz="12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If A ≠  C, and A and C have the same sign, the graph is a usually an </a:t>
            </a:r>
            <a:r>
              <a:rPr lang="en-US" b="1" i="1" dirty="0">
                <a:solidFill>
                  <a:srgbClr val="0070C0"/>
                </a:solidFill>
              </a:rPr>
              <a:t>ellipse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rgbClr val="7030A0"/>
                </a:solidFill>
              </a:rPr>
              <a:t> (degenerate cases can occur depending on D, E, F…  </a:t>
            </a:r>
            <a:r>
              <a:rPr lang="en-US" sz="1200" b="1" dirty="0" err="1">
                <a:solidFill>
                  <a:srgbClr val="7030A0"/>
                </a:solidFill>
              </a:rPr>
              <a:t>e.g</a:t>
            </a:r>
            <a:r>
              <a:rPr lang="en-US" sz="1200" b="1" dirty="0">
                <a:solidFill>
                  <a:srgbClr val="7030A0"/>
                </a:solidFill>
              </a:rPr>
              <a:t>  x</a:t>
            </a:r>
            <a:r>
              <a:rPr lang="en-US" sz="1200" b="1" baseline="30000" dirty="0">
                <a:solidFill>
                  <a:srgbClr val="7030A0"/>
                </a:solidFill>
              </a:rPr>
              <a:t>2</a:t>
            </a:r>
            <a:r>
              <a:rPr lang="en-US" sz="1200" b="1" dirty="0">
                <a:solidFill>
                  <a:srgbClr val="7030A0"/>
                </a:solidFill>
              </a:rPr>
              <a:t> +5y</a:t>
            </a:r>
            <a:r>
              <a:rPr lang="en-US" sz="1200" b="1" baseline="30000" dirty="0">
                <a:solidFill>
                  <a:srgbClr val="7030A0"/>
                </a:solidFill>
              </a:rPr>
              <a:t>2</a:t>
            </a:r>
            <a:r>
              <a:rPr lang="en-US" sz="1200" b="1" dirty="0">
                <a:solidFill>
                  <a:srgbClr val="7030A0"/>
                </a:solidFill>
              </a:rPr>
              <a:t> -x+y+3=0)</a:t>
            </a:r>
          </a:p>
          <a:p>
            <a:pPr marL="0" indent="0" algn="ctr">
              <a:buNone/>
            </a:pPr>
            <a:endParaRPr lang="en-US" sz="12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If A ≠ 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C,and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A and C have the different signs, the graph is a usually a 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hyperbola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(degenerate cases can occur depending on D, E, F…  </a:t>
            </a:r>
            <a:r>
              <a:rPr lang="en-US" sz="1200" b="1" dirty="0" err="1">
                <a:solidFill>
                  <a:schemeClr val="bg1">
                    <a:lumMod val="75000"/>
                  </a:schemeClr>
                </a:solidFill>
              </a:rPr>
              <a:t>e.g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 x</a:t>
            </a:r>
            <a:r>
              <a:rPr lang="en-US" sz="1200" b="1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 + 20x + 100 – y</a:t>
            </a:r>
            <a:r>
              <a:rPr lang="en-US" sz="1200" b="1" baseline="30000" dirty="0">
                <a:solidFill>
                  <a:schemeClr val="bg1">
                    <a:lumMod val="75000"/>
                  </a:schemeClr>
                </a:solidFill>
              </a:rPr>
              <a:t>2 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= 0)</a:t>
            </a:r>
          </a:p>
          <a:p>
            <a:pPr marL="0" indent="0" algn="ctr">
              <a:buNone/>
            </a:pP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If A or C = 0 (but not both), the graph is a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 parabola 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(I am not aware of degenerate cases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852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934B2-CE58-834D-97F4-55C7782A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7" y="0"/>
            <a:ext cx="10515600" cy="1325563"/>
          </a:xfrm>
        </p:spPr>
        <p:txBody>
          <a:bodyPr/>
          <a:lstStyle/>
          <a:p>
            <a:r>
              <a:rPr lang="en-US" dirty="0"/>
              <a:t>Definitions we can use in conics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CEE7AA50-2EBA-A349-9A28-FE69794B2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67" y="1731612"/>
            <a:ext cx="11732433" cy="44800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addition to the eccentricity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foci, and directrix, various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geometric features and lengths are associated with a conic section.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principal axis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the line joining the foci of an ellipse or hyperbola,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the midpoint of the foci is the curve's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 A parabola has no center.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linear eccentricity, c,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the distance between the center and a focus.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latus rectum, 2L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the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Chord (geometry)"/>
              </a:rPr>
              <a:t>chord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parallel to the directrix and passing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through a focus; its half-length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the semi-latus rectum.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focal parameter, p,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the distance from a focus to the corresponding directrix.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AutoShape 15" descr="{\displaystyle \ \ell =pe}">
            <a:extLst>
              <a:ext uri="{FF2B5EF4-FFF2-40B4-BE49-F238E27FC236}">
                <a16:creationId xmlns:a16="http://schemas.microsoft.com/office/drawing/2014/main" id="{5DB72C01-A602-2746-BD87-09167047FF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300" y="138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6" descr="{\displaystyle \ c=ae}">
            <a:extLst>
              <a:ext uri="{FF2B5EF4-FFF2-40B4-BE49-F238E27FC236}">
                <a16:creationId xmlns:a16="http://schemas.microsoft.com/office/drawing/2014/main" id="{5D255EFF-1539-624B-AFF4-B75C132498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300" y="427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7" descr="{\displaystyle \ p+c={\frac {a}{e}}}">
            <a:extLst>
              <a:ext uri="{FF2B5EF4-FFF2-40B4-BE49-F238E27FC236}">
                <a16:creationId xmlns:a16="http://schemas.microsoft.com/office/drawing/2014/main" id="{B48FBC27-D073-F04D-A43E-31A36E0A10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300" y="717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1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934B2-CE58-834D-97F4-55C7782A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7" y="0"/>
            <a:ext cx="10515600" cy="1325563"/>
          </a:xfrm>
        </p:spPr>
        <p:txBody>
          <a:bodyPr/>
          <a:lstStyle/>
          <a:p>
            <a:r>
              <a:rPr lang="en-US" dirty="0"/>
              <a:t>Definitions we can use in conics</a:t>
            </a:r>
          </a:p>
        </p:txBody>
      </p:sp>
      <p:sp>
        <p:nvSpPr>
          <p:cNvPr id="18" name="AutoShape 15" descr="{\displaystyle \ \ell =pe}">
            <a:extLst>
              <a:ext uri="{FF2B5EF4-FFF2-40B4-BE49-F238E27FC236}">
                <a16:creationId xmlns:a16="http://schemas.microsoft.com/office/drawing/2014/main" id="{5DB72C01-A602-2746-BD87-09167047FF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300" y="138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6" descr="{\displaystyle \ c=ae}">
            <a:extLst>
              <a:ext uri="{FF2B5EF4-FFF2-40B4-BE49-F238E27FC236}">
                <a16:creationId xmlns:a16="http://schemas.microsoft.com/office/drawing/2014/main" id="{5D255EFF-1539-624B-AFF4-B75C132498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300" y="427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7" descr="{\displaystyle \ p+c={\frac {a}{e}}}">
            <a:extLst>
              <a:ext uri="{FF2B5EF4-FFF2-40B4-BE49-F238E27FC236}">
                <a16:creationId xmlns:a16="http://schemas.microsoft.com/office/drawing/2014/main" id="{B48FBC27-D073-F04D-A43E-31A36E0A10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300" y="717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23056-0209-D142-B1F4-666D07C0C671}"/>
              </a:ext>
            </a:extLst>
          </p:cNvPr>
          <p:cNvSpPr txBox="1"/>
          <p:nvPr/>
        </p:nvSpPr>
        <p:spPr>
          <a:xfrm>
            <a:off x="4542294" y="6703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48DC64F-E7B3-6A49-94B6-1BB519E1C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67" y="2243547"/>
            <a:ext cx="10299214" cy="30027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major axis</a:t>
            </a:r>
            <a:r>
              <a:rPr lang="en-US" altLang="en-US" sz="3200" dirty="0">
                <a:solidFill>
                  <a:srgbClr val="202122"/>
                </a:solidFill>
                <a:cs typeface="Arial" panose="020B0604020202020204" pitchFamily="34" charset="0"/>
              </a:rPr>
              <a:t>,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 chord between the two vertices: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rgbClr val="202122"/>
                </a:solidFill>
                <a:cs typeface="Arial" panose="020B0604020202020204" pitchFamily="34" charset="0"/>
              </a:rPr>
              <a:t>	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longest chord of an ellipse,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>
              <a:solidFill>
                <a:srgbClr val="20212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minor axis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the shortest diameter of an ellipse.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minor axis connects the co-vertices.</a:t>
            </a:r>
          </a:p>
        </p:txBody>
      </p:sp>
      <p:sp>
        <p:nvSpPr>
          <p:cNvPr id="5" name="AutoShape 3" descr="{\displaystyle \ \ell =pe}">
            <a:extLst>
              <a:ext uri="{FF2B5EF4-FFF2-40B4-BE49-F238E27FC236}">
                <a16:creationId xmlns:a16="http://schemas.microsoft.com/office/drawing/2014/main" id="{D4C2847E-656D-8840-99E0-6A68F81236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567" y="1854200"/>
            <a:ext cx="3048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{\displaystyle \ c=ae}">
            <a:extLst>
              <a:ext uri="{FF2B5EF4-FFF2-40B4-BE49-F238E27FC236}">
                <a16:creationId xmlns:a16="http://schemas.microsoft.com/office/drawing/2014/main" id="{7BED406C-245D-2A41-95A8-B1C912A299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567" y="2144713"/>
            <a:ext cx="3048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{\displaystyle \ p+c={\frac {a}{e}}}">
            <a:extLst>
              <a:ext uri="{FF2B5EF4-FFF2-40B4-BE49-F238E27FC236}">
                <a16:creationId xmlns:a16="http://schemas.microsoft.com/office/drawing/2014/main" id="{63822997-09DD-E246-B5C1-564CEB62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567" y="2433638"/>
            <a:ext cx="3048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934B2-CE58-834D-97F4-55C7782A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7" y="0"/>
            <a:ext cx="10515600" cy="1325563"/>
          </a:xfrm>
        </p:spPr>
        <p:txBody>
          <a:bodyPr/>
          <a:lstStyle/>
          <a:p>
            <a:r>
              <a:rPr lang="en-US" dirty="0"/>
              <a:t>Relationships we can use in conics</a:t>
            </a:r>
          </a:p>
        </p:txBody>
      </p:sp>
      <p:sp>
        <p:nvSpPr>
          <p:cNvPr id="18" name="AutoShape 15" descr="{\displaystyle \ \ell =pe}">
            <a:extLst>
              <a:ext uri="{FF2B5EF4-FFF2-40B4-BE49-F238E27FC236}">
                <a16:creationId xmlns:a16="http://schemas.microsoft.com/office/drawing/2014/main" id="{5DB72C01-A602-2746-BD87-09167047FF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300" y="138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6" descr="{\displaystyle \ c=ae}">
            <a:extLst>
              <a:ext uri="{FF2B5EF4-FFF2-40B4-BE49-F238E27FC236}">
                <a16:creationId xmlns:a16="http://schemas.microsoft.com/office/drawing/2014/main" id="{5D255EFF-1539-624B-AFF4-B75C132498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300" y="427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7" descr="{\displaystyle \ p+c={\frac {a}{e}}}">
            <a:extLst>
              <a:ext uri="{FF2B5EF4-FFF2-40B4-BE49-F238E27FC236}">
                <a16:creationId xmlns:a16="http://schemas.microsoft.com/office/drawing/2014/main" id="{B48FBC27-D073-F04D-A43E-31A36E0A10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1300" y="717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23056-0209-D142-B1F4-666D07C0C671}"/>
              </a:ext>
            </a:extLst>
          </p:cNvPr>
          <p:cNvSpPr txBox="1"/>
          <p:nvPr/>
        </p:nvSpPr>
        <p:spPr>
          <a:xfrm>
            <a:off x="4542294" y="6703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AutoShape 3" descr="{\displaystyle \ \ell =pe}">
            <a:extLst>
              <a:ext uri="{FF2B5EF4-FFF2-40B4-BE49-F238E27FC236}">
                <a16:creationId xmlns:a16="http://schemas.microsoft.com/office/drawing/2014/main" id="{D4C2847E-656D-8840-99E0-6A68F81236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567" y="1854200"/>
            <a:ext cx="3048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{\displaystyle \ c=ae}">
            <a:extLst>
              <a:ext uri="{FF2B5EF4-FFF2-40B4-BE49-F238E27FC236}">
                <a16:creationId xmlns:a16="http://schemas.microsoft.com/office/drawing/2014/main" id="{7BED406C-245D-2A41-95A8-B1C912A299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567" y="2144713"/>
            <a:ext cx="3048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{\displaystyle \ p+c={\frac {a}{e}}}">
            <a:extLst>
              <a:ext uri="{FF2B5EF4-FFF2-40B4-BE49-F238E27FC236}">
                <a16:creationId xmlns:a16="http://schemas.microsoft.com/office/drawing/2014/main" id="{63822997-09DD-E246-B5C1-564CEB62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567" y="2433638"/>
            <a:ext cx="3048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F2C7A-5F62-9649-9BF6-9B1A0916FB77}"/>
              </a:ext>
            </a:extLst>
          </p:cNvPr>
          <p:cNvSpPr txBox="1"/>
          <p:nvPr/>
        </p:nvSpPr>
        <p:spPr>
          <a:xfrm>
            <a:off x="546100" y="1325563"/>
            <a:ext cx="11565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 =  </a:t>
            </a:r>
            <a:r>
              <a:rPr lang="en-US" sz="3200" dirty="0" err="1"/>
              <a:t>p•e</a:t>
            </a:r>
            <a:r>
              <a:rPr lang="en-US" sz="3200" dirty="0"/>
              <a:t> 	the semi-latus rectum is the distance from</a:t>
            </a:r>
          </a:p>
          <a:p>
            <a:r>
              <a:rPr lang="en-US" sz="3200" dirty="0"/>
              <a:t>		the focus to the directrix multiplied by the eccentricity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784349-0346-E840-BBFF-ED009A17743C}"/>
              </a:ext>
            </a:extLst>
          </p:cNvPr>
          <p:cNvSpPr txBox="1"/>
          <p:nvPr/>
        </p:nvSpPr>
        <p:spPr>
          <a:xfrm>
            <a:off x="611967" y="3285431"/>
            <a:ext cx="10982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 =  </a:t>
            </a:r>
            <a:r>
              <a:rPr lang="en-US" sz="3200" dirty="0" err="1"/>
              <a:t>a•e</a:t>
            </a:r>
            <a:r>
              <a:rPr lang="en-US" sz="3200" dirty="0"/>
              <a:t>	the distance from the center to the focus is the vertex</a:t>
            </a:r>
          </a:p>
          <a:p>
            <a:r>
              <a:rPr lang="en-US" sz="3200" dirty="0"/>
              <a:t>		distance multiplied by the eccentricity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E4F782-9555-A74B-8F01-7F21B7F72485}"/>
                  </a:ext>
                </a:extLst>
              </p:cNvPr>
              <p:cNvSpPr txBox="1"/>
              <p:nvPr/>
            </p:nvSpPr>
            <p:spPr>
              <a:xfrm>
                <a:off x="546100" y="4678363"/>
                <a:ext cx="11481285" cy="1983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 + c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3200" dirty="0"/>
                  <a:t>	the distance from the focus to the directrix plus the focal</a:t>
                </a:r>
              </a:p>
              <a:p>
                <a:r>
                  <a:rPr lang="en-US" sz="3200" dirty="0"/>
                  <a:t>		distance (the distance from the center to the focus)</a:t>
                </a:r>
              </a:p>
              <a:p>
                <a:r>
                  <a:rPr lang="en-US" sz="3200" dirty="0"/>
                  <a:t>		equals the vertex distance divided by the eccentricity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E4F782-9555-A74B-8F01-7F21B7F72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4678363"/>
                <a:ext cx="11481285" cy="1983235"/>
              </a:xfrm>
              <a:prstGeom prst="rect">
                <a:avLst/>
              </a:prstGeom>
              <a:blipFill>
                <a:blip r:embed="rId2"/>
                <a:stretch>
                  <a:fillRect l="-1326" r="-331" b="-8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8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032A05-FC32-5743-B0C2-8AF7DA46418F}"/>
              </a:ext>
            </a:extLst>
          </p:cNvPr>
          <p:cNvGrpSpPr/>
          <p:nvPr/>
        </p:nvGrpSpPr>
        <p:grpSpPr>
          <a:xfrm>
            <a:off x="869042" y="445407"/>
            <a:ext cx="9306638" cy="5967186"/>
            <a:chOff x="869042" y="445407"/>
            <a:chExt cx="9306638" cy="59671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68F96E-3257-DF4F-BE2D-8992529DBE74}"/>
                </a:ext>
              </a:extLst>
            </p:cNvPr>
            <p:cNvSpPr txBox="1"/>
            <p:nvPr/>
          </p:nvSpPr>
          <p:spPr>
            <a:xfrm>
              <a:off x="9216571" y="4412343"/>
              <a:ext cx="959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directrix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7DDF06-FE37-C042-9346-6623A9BD96A4}"/>
                </a:ext>
              </a:extLst>
            </p:cNvPr>
            <p:cNvGrpSpPr/>
            <p:nvPr/>
          </p:nvGrpSpPr>
          <p:grpSpPr>
            <a:xfrm>
              <a:off x="869042" y="445407"/>
              <a:ext cx="8247744" cy="5967186"/>
              <a:chOff x="678542" y="478971"/>
              <a:chExt cx="8247744" cy="5967186"/>
            </a:xfrm>
          </p:grpSpPr>
          <p:pic>
            <p:nvPicPr>
              <p:cNvPr id="1026" name="Picture 2" descr="Ellipse - Wikipedia">
                <a:extLst>
                  <a:ext uri="{FF2B5EF4-FFF2-40B4-BE49-F238E27FC236}">
                    <a16:creationId xmlns:a16="http://schemas.microsoft.com/office/drawing/2014/main" id="{A13F1C52-597A-4F49-A7A6-1D57F1766A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542" y="972457"/>
                <a:ext cx="7083612" cy="5473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F4C01316-1B4A-9C46-A1B4-3935E006D850}"/>
                  </a:ext>
                </a:extLst>
              </p:cNvPr>
              <p:cNvCxnSpPr/>
              <p:nvPr/>
            </p:nvCxnSpPr>
            <p:spPr>
              <a:xfrm>
                <a:off x="8926286" y="478971"/>
                <a:ext cx="0" cy="5878286"/>
              </a:xfrm>
              <a:prstGeom prst="line">
                <a:avLst/>
              </a:prstGeom>
              <a:ln w="793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144082-FDF4-1A4C-BFF7-975208F6ECFA}"/>
                  </a:ext>
                </a:extLst>
              </p:cNvPr>
              <p:cNvSpPr/>
              <p:nvPr/>
            </p:nvSpPr>
            <p:spPr>
              <a:xfrm>
                <a:off x="2075543" y="2496457"/>
                <a:ext cx="304800" cy="66765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0E84BC9-74F3-C444-A520-689FB872E7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1771" y="3164114"/>
                <a:ext cx="2554515" cy="0"/>
              </a:xfrm>
              <a:prstGeom prst="line">
                <a:avLst/>
              </a:prstGeom>
              <a:ln w="698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EF644F-E336-4C42-8626-776F251C1C26}"/>
                  </a:ext>
                </a:extLst>
              </p:cNvPr>
              <p:cNvSpPr/>
              <p:nvPr/>
            </p:nvSpPr>
            <p:spPr>
              <a:xfrm>
                <a:off x="7573468" y="2750457"/>
                <a:ext cx="304800" cy="66765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F4A2C1-9C86-DE46-B365-543F630E6CC6}"/>
                  </a:ext>
                </a:extLst>
              </p:cNvPr>
              <p:cNvSpPr txBox="1"/>
              <p:nvPr/>
            </p:nvSpPr>
            <p:spPr>
              <a:xfrm>
                <a:off x="2057449" y="363902"/>
                <a:ext cx="1275349" cy="586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 + c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F4A2C1-9C86-DE46-B365-543F630E6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49" y="363902"/>
                <a:ext cx="1275349" cy="586571"/>
              </a:xfrm>
              <a:prstGeom prst="rect">
                <a:avLst/>
              </a:prstGeom>
              <a:blipFill>
                <a:blip r:embed="rId3"/>
                <a:stretch>
                  <a:fillRect l="-7921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94A503C-D8F7-5D4B-BA0D-F2DA86CB7CCD}"/>
              </a:ext>
            </a:extLst>
          </p:cNvPr>
          <p:cNvSpPr txBox="1"/>
          <p:nvPr/>
        </p:nvSpPr>
        <p:spPr>
          <a:xfrm>
            <a:off x="3809883" y="426356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 =  </a:t>
            </a:r>
            <a:r>
              <a:rPr lang="en-US" sz="2400" dirty="0" err="1"/>
              <a:t>a•e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6CBE1C-FE50-1F4F-9AFA-D42E71F5B625}"/>
              </a:ext>
            </a:extLst>
          </p:cNvPr>
          <p:cNvSpPr txBox="1"/>
          <p:nvPr/>
        </p:nvSpPr>
        <p:spPr>
          <a:xfrm>
            <a:off x="5417406" y="426356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 =  </a:t>
            </a:r>
            <a:r>
              <a:rPr lang="en-US" sz="2400" dirty="0" err="1"/>
              <a:t>p•e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4138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2378-59D7-BD4C-9224-2CA87889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16" y="57045"/>
            <a:ext cx="10515600" cy="1325563"/>
          </a:xfrm>
        </p:spPr>
        <p:txBody>
          <a:bodyPr/>
          <a:lstStyle/>
          <a:p>
            <a:r>
              <a:rPr lang="en-US" dirty="0"/>
              <a:t>Let’s show that those formulas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4304E-1827-C044-B7DC-FE416828D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equation of an ellipse with focus (4,0), directrix   x = 10, and eccentricity = 1/2</a:t>
            </a:r>
          </a:p>
          <a:p>
            <a:endParaRPr lang="en-US" dirty="0"/>
          </a:p>
          <a:p>
            <a:r>
              <a:rPr lang="en-US" dirty="0"/>
              <a:t>Sketch</a:t>
            </a:r>
          </a:p>
          <a:p>
            <a:endParaRPr lang="en-US" dirty="0"/>
          </a:p>
          <a:p>
            <a:r>
              <a:rPr lang="en-US" dirty="0"/>
              <a:t>We want a point 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where FP/LP = 1/2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3739E-BCF7-844C-9103-45C326DE8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84" y="2746339"/>
            <a:ext cx="4124779" cy="388487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CE40F9E-4D81-224A-ADB1-D75D8B2C5AFE}"/>
              </a:ext>
            </a:extLst>
          </p:cNvPr>
          <p:cNvSpPr/>
          <p:nvPr/>
        </p:nvSpPr>
        <p:spPr>
          <a:xfrm>
            <a:off x="7155028" y="3994578"/>
            <a:ext cx="116114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B9D34-EDE3-3249-B67A-D1D9DA23DBD7}"/>
              </a:ext>
            </a:extLst>
          </p:cNvPr>
          <p:cNvSpPr txBox="1"/>
          <p:nvPr/>
        </p:nvSpPr>
        <p:spPr>
          <a:xfrm>
            <a:off x="6537468" y="3679460"/>
            <a:ext cx="72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9C64C-E36C-784C-B36A-CC6D456DE6F7}"/>
              </a:ext>
            </a:extLst>
          </p:cNvPr>
          <p:cNvSpPr txBox="1"/>
          <p:nvPr/>
        </p:nvSpPr>
        <p:spPr>
          <a:xfrm>
            <a:off x="6628534" y="4688777"/>
            <a:ext cx="46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AF3B6-AFA6-D045-8F5D-F0287CFE9D9B}"/>
              </a:ext>
            </a:extLst>
          </p:cNvPr>
          <p:cNvSpPr txBox="1"/>
          <p:nvPr/>
        </p:nvSpPr>
        <p:spPr>
          <a:xfrm>
            <a:off x="8507009" y="5992297"/>
            <a:ext cx="46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759029-56AF-354D-9142-041CF48C5D12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6860763" y="4026310"/>
            <a:ext cx="323808" cy="66246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5541FB-8139-7A4B-8E2A-0083AF28A7DE}"/>
              </a:ext>
            </a:extLst>
          </p:cNvPr>
          <p:cNvCxnSpPr>
            <a:cxnSpLocks/>
          </p:cNvCxnSpPr>
          <p:nvPr/>
        </p:nvCxnSpPr>
        <p:spPr>
          <a:xfrm flipH="1">
            <a:off x="7184572" y="4026310"/>
            <a:ext cx="159071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0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2378-59D7-BD4C-9224-2CA87889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03" y="39705"/>
            <a:ext cx="10515600" cy="1325563"/>
          </a:xfrm>
        </p:spPr>
        <p:txBody>
          <a:bodyPr/>
          <a:lstStyle/>
          <a:p>
            <a:r>
              <a:rPr lang="en-US" dirty="0"/>
              <a:t>Let’s show that those formulas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4304E-1827-C044-B7DC-FE416828D9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484" y="1206942"/>
                <a:ext cx="10515600" cy="2222052"/>
              </a:xfrm>
            </p:spPr>
            <p:txBody>
              <a:bodyPr/>
              <a:lstStyle/>
              <a:p>
                <a:r>
                  <a:rPr lang="en-US" dirty="0"/>
                  <a:t>Find the equation of an ellipse with focus (4,0), </a:t>
                </a:r>
              </a:p>
              <a:p>
                <a:pPr marL="0" indent="0">
                  <a:buNone/>
                </a:pPr>
                <a:r>
                  <a:rPr lang="en-US" dirty="0"/>
                  <a:t>directrix   x = 10, and eccentricity = 1/2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FP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 PL = |x–10|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4304E-1827-C044-B7DC-FE416828D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484" y="1206942"/>
                <a:ext cx="10515600" cy="2222052"/>
              </a:xfrm>
              <a:blipFill>
                <a:blip r:embed="rId2"/>
                <a:stretch>
                  <a:fillRect l="-1206" t="-5143" b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44D00CC-3B67-864A-B2C8-FEADFEB2F3F3}"/>
              </a:ext>
            </a:extLst>
          </p:cNvPr>
          <p:cNvGrpSpPr/>
          <p:nvPr/>
        </p:nvGrpSpPr>
        <p:grpSpPr>
          <a:xfrm>
            <a:off x="8912355" y="777429"/>
            <a:ext cx="2928142" cy="2651571"/>
            <a:chOff x="5065484" y="2746339"/>
            <a:chExt cx="4124779" cy="38848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33739E-BCF7-844C-9103-45C326DE8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5484" y="2746339"/>
              <a:ext cx="4124779" cy="3884876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CE40F9E-4D81-224A-ADB1-D75D8B2C5AFE}"/>
                </a:ext>
              </a:extLst>
            </p:cNvPr>
            <p:cNvSpPr/>
            <p:nvPr/>
          </p:nvSpPr>
          <p:spPr>
            <a:xfrm>
              <a:off x="7153551" y="3955011"/>
              <a:ext cx="116114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1B9D34-EDE3-3249-B67A-D1D9DA23DBD7}"/>
                </a:ext>
              </a:extLst>
            </p:cNvPr>
            <p:cNvSpPr txBox="1"/>
            <p:nvPr/>
          </p:nvSpPr>
          <p:spPr>
            <a:xfrm>
              <a:off x="6215601" y="3654265"/>
              <a:ext cx="1099234" cy="541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99C64C-E36C-784C-B36A-CC6D456DE6F7}"/>
                </a:ext>
              </a:extLst>
            </p:cNvPr>
            <p:cNvSpPr txBox="1"/>
            <p:nvPr/>
          </p:nvSpPr>
          <p:spPr>
            <a:xfrm>
              <a:off x="6628534" y="4688777"/>
              <a:ext cx="464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EAF3B6-AFA6-D045-8F5D-F0287CFE9D9B}"/>
                </a:ext>
              </a:extLst>
            </p:cNvPr>
            <p:cNvSpPr txBox="1"/>
            <p:nvPr/>
          </p:nvSpPr>
          <p:spPr>
            <a:xfrm>
              <a:off x="8507009" y="5992297"/>
              <a:ext cx="464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759029-56AF-354D-9142-041CF48C5D12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 flipH="1">
              <a:off x="6860763" y="4005820"/>
              <a:ext cx="350843" cy="682958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5541FB-8139-7A4B-8E2A-0083AF28A7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1608" y="4025996"/>
              <a:ext cx="1545831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7CB419-A6B9-6646-98C8-E257603DEF95}"/>
                  </a:ext>
                </a:extLst>
              </p:cNvPr>
              <p:cNvSpPr txBox="1"/>
              <p:nvPr/>
            </p:nvSpPr>
            <p:spPr>
              <a:xfrm>
                <a:off x="722670" y="3858507"/>
                <a:ext cx="4114801" cy="113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𝑃𝐿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sz="2800" i="1" baseline="30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−0</m:t>
                                </m:r>
                              </m:e>
                            </m:d>
                            <m:r>
                              <a:rPr lang="en-US" sz="2800" i="1" baseline="30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−10|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7CB419-A6B9-6646-98C8-E257603DE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0" y="3858507"/>
                <a:ext cx="4114801" cy="1137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41A2BC-1B22-EF45-A0FE-9069C0393937}"/>
                  </a:ext>
                </a:extLst>
              </p:cNvPr>
              <p:cNvSpPr txBox="1"/>
              <p:nvPr/>
            </p:nvSpPr>
            <p:spPr>
              <a:xfrm>
                <a:off x="899651" y="5294671"/>
                <a:ext cx="3097066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dirty="0"/>
                  <a:t> = |x – 10 |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41A2BC-1B22-EF45-A0FE-9069C0393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51" y="5294671"/>
                <a:ext cx="3097066" cy="427746"/>
              </a:xfrm>
              <a:prstGeom prst="rect">
                <a:avLst/>
              </a:prstGeom>
              <a:blipFill>
                <a:blip r:embed="rId5"/>
                <a:stretch>
                  <a:fillRect l="-2049" r="-820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2B7D2C-E20E-B549-9607-32E17FBC9C2C}"/>
                  </a:ext>
                </a:extLst>
              </p:cNvPr>
              <p:cNvSpPr txBox="1"/>
              <p:nvPr/>
            </p:nvSpPr>
            <p:spPr>
              <a:xfrm>
                <a:off x="899651" y="5996424"/>
                <a:ext cx="30746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 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] =  (x – 10)</a:t>
                </a:r>
                <a:r>
                  <a:rPr lang="en-US" baseline="30000" dirty="0"/>
                  <a:t>2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2B7D2C-E20E-B549-9607-32E17FBC9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51" y="5996424"/>
                <a:ext cx="3074688" cy="369332"/>
              </a:xfrm>
              <a:prstGeom prst="rect">
                <a:avLst/>
              </a:prstGeom>
              <a:blipFill>
                <a:blip r:embed="rId6"/>
                <a:stretch>
                  <a:fillRect l="-2066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FD34520-A9FD-E649-ADE0-5C5BF2A0426B}"/>
              </a:ext>
            </a:extLst>
          </p:cNvPr>
          <p:cNvSpPr txBox="1"/>
          <p:nvPr/>
        </p:nvSpPr>
        <p:spPr>
          <a:xfrm>
            <a:off x="7140205" y="4060010"/>
            <a:ext cx="357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4[x</a:t>
            </a:r>
            <a:r>
              <a:rPr lang="en-US" baseline="30000" dirty="0"/>
              <a:t>2</a:t>
            </a:r>
            <a:r>
              <a:rPr lang="en-US" dirty="0"/>
              <a:t> – 8x + 16] + 4y</a:t>
            </a:r>
            <a:r>
              <a:rPr lang="en-US" baseline="30000" dirty="0"/>
              <a:t>2</a:t>
            </a:r>
            <a:r>
              <a:rPr lang="en-US" dirty="0"/>
              <a:t> = x</a:t>
            </a:r>
            <a:r>
              <a:rPr lang="en-US" baseline="30000" dirty="0"/>
              <a:t>2</a:t>
            </a:r>
            <a:r>
              <a:rPr lang="en-US" dirty="0"/>
              <a:t> – 20x +100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020E84-31FB-A242-97D9-416A4168990D}"/>
              </a:ext>
            </a:extLst>
          </p:cNvPr>
          <p:cNvSpPr txBox="1"/>
          <p:nvPr/>
        </p:nvSpPr>
        <p:spPr>
          <a:xfrm>
            <a:off x="7135266" y="4494662"/>
            <a:ext cx="355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4x</a:t>
            </a:r>
            <a:r>
              <a:rPr lang="en-US" baseline="30000" dirty="0"/>
              <a:t>2</a:t>
            </a:r>
            <a:r>
              <a:rPr lang="en-US" dirty="0"/>
              <a:t> – 32x + 64 + 4y</a:t>
            </a:r>
            <a:r>
              <a:rPr lang="en-US" baseline="30000" dirty="0"/>
              <a:t>2</a:t>
            </a:r>
            <a:r>
              <a:rPr lang="en-US" dirty="0"/>
              <a:t> = x</a:t>
            </a:r>
            <a:r>
              <a:rPr lang="en-US" baseline="30000" dirty="0"/>
              <a:t>2</a:t>
            </a:r>
            <a:r>
              <a:rPr lang="en-US" dirty="0"/>
              <a:t> – 20x +100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A38AFC-ED1F-5741-96F9-3D2D802D472D}"/>
              </a:ext>
            </a:extLst>
          </p:cNvPr>
          <p:cNvSpPr txBox="1"/>
          <p:nvPr/>
        </p:nvSpPr>
        <p:spPr>
          <a:xfrm>
            <a:off x="7140803" y="4921651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3x</a:t>
            </a:r>
            <a:r>
              <a:rPr lang="en-US" baseline="30000" dirty="0"/>
              <a:t>2</a:t>
            </a:r>
            <a:r>
              <a:rPr lang="en-US" dirty="0"/>
              <a:t> – 12x – 36+  4y</a:t>
            </a:r>
            <a:r>
              <a:rPr lang="en-US" baseline="30000" dirty="0"/>
              <a:t>2</a:t>
            </a:r>
            <a:r>
              <a:rPr lang="en-US" dirty="0"/>
              <a:t> = 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285F7F-E3A5-F04E-B316-524E122921B6}"/>
              </a:ext>
            </a:extLst>
          </p:cNvPr>
          <p:cNvSpPr txBox="1"/>
          <p:nvPr/>
        </p:nvSpPr>
        <p:spPr>
          <a:xfrm>
            <a:off x="7140803" y="5290983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3(x</a:t>
            </a:r>
            <a:r>
              <a:rPr lang="en-US" baseline="30000" dirty="0"/>
              <a:t>2</a:t>
            </a:r>
            <a:r>
              <a:rPr lang="en-US" dirty="0"/>
              <a:t> – 4x + 4) +  4y</a:t>
            </a:r>
            <a:r>
              <a:rPr lang="en-US" baseline="30000" dirty="0"/>
              <a:t>2</a:t>
            </a:r>
            <a:r>
              <a:rPr lang="en-US" dirty="0"/>
              <a:t> = 36 + 12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9E607E-61EA-394C-8DCF-DC916A4D48E4}"/>
                  </a:ext>
                </a:extLst>
              </p:cNvPr>
              <p:cNvSpPr txBox="1"/>
              <p:nvPr/>
            </p:nvSpPr>
            <p:spPr>
              <a:xfrm>
                <a:off x="7450332" y="5860553"/>
                <a:ext cx="1801968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=  1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9E607E-61EA-394C-8DCF-DC916A4D4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332" y="5860553"/>
                <a:ext cx="1801968" cy="505203"/>
              </a:xfrm>
              <a:prstGeom prst="rect">
                <a:avLst/>
              </a:prstGeom>
              <a:blipFill>
                <a:blip r:embed="rId7"/>
                <a:stretch>
                  <a:fillRect r="-209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CCC66A-1DE2-CF4C-9C78-CFF538B4E527}"/>
              </a:ext>
            </a:extLst>
          </p:cNvPr>
          <p:cNvCxnSpPr/>
          <p:nvPr/>
        </p:nvCxnSpPr>
        <p:spPr>
          <a:xfrm flipV="1">
            <a:off x="4147457" y="4294414"/>
            <a:ext cx="2808514" cy="187778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7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2378-59D7-BD4C-9224-2CA87889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03" y="39705"/>
            <a:ext cx="10515600" cy="1325563"/>
          </a:xfrm>
        </p:spPr>
        <p:txBody>
          <a:bodyPr/>
          <a:lstStyle/>
          <a:p>
            <a:r>
              <a:rPr lang="en-US" dirty="0"/>
              <a:t>Let’s show that those formulas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4304E-1827-C044-B7DC-FE416828D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84" y="1206942"/>
            <a:ext cx="10515600" cy="527658"/>
          </a:xfrm>
        </p:spPr>
        <p:txBody>
          <a:bodyPr/>
          <a:lstStyle/>
          <a:p>
            <a:r>
              <a:rPr lang="en-US" sz="1600" dirty="0"/>
              <a:t>Find the equation of an ellipse with focus (4,0), directrix   x = 10, and eccentricity = 1/2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A38AFC-ED1F-5741-96F9-3D2D802D472D}"/>
              </a:ext>
            </a:extLst>
          </p:cNvPr>
          <p:cNvSpPr txBox="1"/>
          <p:nvPr/>
        </p:nvSpPr>
        <p:spPr>
          <a:xfrm>
            <a:off x="3155111" y="1837698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3x</a:t>
            </a:r>
            <a:r>
              <a:rPr lang="en-US" baseline="30000" dirty="0"/>
              <a:t>2</a:t>
            </a:r>
            <a:r>
              <a:rPr lang="en-US" dirty="0"/>
              <a:t> – 12x – 36+  4y</a:t>
            </a:r>
            <a:r>
              <a:rPr lang="en-US" baseline="30000" dirty="0"/>
              <a:t>2</a:t>
            </a:r>
            <a:r>
              <a:rPr lang="en-US" dirty="0"/>
              <a:t>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9E607E-61EA-394C-8DCF-DC916A4D48E4}"/>
                  </a:ext>
                </a:extLst>
              </p:cNvPr>
              <p:cNvSpPr txBox="1"/>
              <p:nvPr/>
            </p:nvSpPr>
            <p:spPr>
              <a:xfrm>
                <a:off x="978102" y="1756005"/>
                <a:ext cx="1801968" cy="505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=  1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9E607E-61EA-394C-8DCF-DC916A4D4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02" y="1756005"/>
                <a:ext cx="1801968" cy="505203"/>
              </a:xfrm>
              <a:prstGeom prst="rect">
                <a:avLst/>
              </a:prstGeom>
              <a:blipFill>
                <a:blip r:embed="rId2"/>
                <a:stretch>
                  <a:fillRect r="-209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CF4CE24-364E-9D49-B0AD-6A10132C576C}"/>
              </a:ext>
            </a:extLst>
          </p:cNvPr>
          <p:cNvSpPr txBox="1"/>
          <p:nvPr/>
        </p:nvSpPr>
        <p:spPr>
          <a:xfrm>
            <a:off x="978102" y="5143345"/>
            <a:ext cx="4622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= ½     p = 6     c = 2     a = 4     L = 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5DF56BD-3006-3342-9E74-7755F97AF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45" y="2532505"/>
            <a:ext cx="4047449" cy="239542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0BD29ED-0016-0D47-979C-F9030D134EC3}"/>
              </a:ext>
            </a:extLst>
          </p:cNvPr>
          <p:cNvGrpSpPr/>
          <p:nvPr/>
        </p:nvGrpSpPr>
        <p:grpSpPr>
          <a:xfrm>
            <a:off x="7073899" y="1365268"/>
            <a:ext cx="3665653" cy="2324433"/>
            <a:chOff x="869042" y="445407"/>
            <a:chExt cx="9306638" cy="59671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4B7F62-5948-3240-99DC-14C0D59024D6}"/>
                </a:ext>
              </a:extLst>
            </p:cNvPr>
            <p:cNvSpPr txBox="1"/>
            <p:nvPr/>
          </p:nvSpPr>
          <p:spPr>
            <a:xfrm>
              <a:off x="9216571" y="4412343"/>
              <a:ext cx="959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directrix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4382BE5-6F13-6645-9655-9429B99B3896}"/>
                </a:ext>
              </a:extLst>
            </p:cNvPr>
            <p:cNvGrpSpPr/>
            <p:nvPr/>
          </p:nvGrpSpPr>
          <p:grpSpPr>
            <a:xfrm>
              <a:off x="869042" y="445407"/>
              <a:ext cx="8247744" cy="5967186"/>
              <a:chOff x="678542" y="478971"/>
              <a:chExt cx="8247744" cy="5967186"/>
            </a:xfrm>
          </p:grpSpPr>
          <p:pic>
            <p:nvPicPr>
              <p:cNvPr id="36" name="Picture 2" descr="Ellipse - Wikipedia">
                <a:extLst>
                  <a:ext uri="{FF2B5EF4-FFF2-40B4-BE49-F238E27FC236}">
                    <a16:creationId xmlns:a16="http://schemas.microsoft.com/office/drawing/2014/main" id="{33C30CFA-62B6-8E4A-972D-117516F48C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542" y="972457"/>
                <a:ext cx="7083612" cy="5473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17CB026-C8C5-F040-B978-1085D0073B9A}"/>
                  </a:ext>
                </a:extLst>
              </p:cNvPr>
              <p:cNvCxnSpPr/>
              <p:nvPr/>
            </p:nvCxnSpPr>
            <p:spPr>
              <a:xfrm>
                <a:off x="8926286" y="478971"/>
                <a:ext cx="0" cy="5878286"/>
              </a:xfrm>
              <a:prstGeom prst="line">
                <a:avLst/>
              </a:prstGeom>
              <a:ln w="793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AB4EA53-AEC3-AA42-9D81-FD478FC92190}"/>
                  </a:ext>
                </a:extLst>
              </p:cNvPr>
              <p:cNvSpPr/>
              <p:nvPr/>
            </p:nvSpPr>
            <p:spPr>
              <a:xfrm>
                <a:off x="2075543" y="2496457"/>
                <a:ext cx="304800" cy="66765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01A2B28-B0A5-BC4B-ABE4-46E6147165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1771" y="3164114"/>
                <a:ext cx="2554515" cy="0"/>
              </a:xfrm>
              <a:prstGeom prst="line">
                <a:avLst/>
              </a:prstGeom>
              <a:ln w="698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10EF8D9-24BE-584E-AA0D-ED58A26F64CC}"/>
                  </a:ext>
                </a:extLst>
              </p:cNvPr>
              <p:cNvSpPr/>
              <p:nvPr/>
            </p:nvSpPr>
            <p:spPr>
              <a:xfrm>
                <a:off x="7573468" y="2750457"/>
                <a:ext cx="304800" cy="66765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B1B45FD-3A1E-1E49-A015-92137AD05B4F}"/>
                  </a:ext>
                </a:extLst>
              </p:cNvPr>
              <p:cNvSpPr txBox="1"/>
              <p:nvPr/>
            </p:nvSpPr>
            <p:spPr>
              <a:xfrm>
                <a:off x="5651500" y="3937000"/>
                <a:ext cx="3213380" cy="1973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 =  </a:t>
                </a:r>
                <a:r>
                  <a:rPr lang="en-US" dirty="0" err="1"/>
                  <a:t>p•e</a:t>
                </a:r>
                <a:r>
                  <a:rPr lang="en-US" dirty="0"/>
                  <a:t>    	3 = 6 • ½</a:t>
                </a:r>
              </a:p>
              <a:p>
                <a:endParaRPr lang="en-US" dirty="0"/>
              </a:p>
              <a:p>
                <a:r>
                  <a:rPr lang="en-US" dirty="0"/>
                  <a:t>c = </a:t>
                </a:r>
                <a:r>
                  <a:rPr lang="en-US" dirty="0" err="1"/>
                  <a:t>a•e</a:t>
                </a:r>
                <a:r>
                  <a:rPr lang="en-US" dirty="0"/>
                  <a:t>		2 = 4 • 1/2</a:t>
                </a:r>
              </a:p>
              <a:p>
                <a:endParaRPr lang="en-US" dirty="0"/>
              </a:p>
              <a:p>
                <a:r>
                  <a:rPr lang="en-US" dirty="0"/>
                  <a:t>p + c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dirty="0"/>
                  <a:t>        	6 + 2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f>
                          <m:f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/>
                  <a:t>    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B1B45FD-3A1E-1E49-A015-92137AD05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00" y="3937000"/>
                <a:ext cx="3213380" cy="1973810"/>
              </a:xfrm>
              <a:prstGeom prst="rect">
                <a:avLst/>
              </a:prstGeom>
              <a:blipFill>
                <a:blip r:embed="rId5"/>
                <a:stretch>
                  <a:fillRect l="-1181" t="-1923" b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CBE6E358-7C52-7345-AB7F-0E7D2BF3D120}"/>
              </a:ext>
            </a:extLst>
          </p:cNvPr>
          <p:cNvSpPr txBox="1"/>
          <p:nvPr/>
        </p:nvSpPr>
        <p:spPr>
          <a:xfrm>
            <a:off x="7855399" y="6238272"/>
            <a:ext cx="326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a “tall” ellipse replace a with b</a:t>
            </a:r>
          </a:p>
        </p:txBody>
      </p:sp>
    </p:spTree>
    <p:extLst>
      <p:ext uri="{BB962C8B-B14F-4D97-AF65-F5344CB8AC3E}">
        <p14:creationId xmlns:p14="http://schemas.microsoft.com/office/powerpoint/2010/main" val="16969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473F-9B63-0141-918B-635C9BE2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74625"/>
            <a:ext cx="10515600" cy="1325563"/>
          </a:xfrm>
        </p:spPr>
        <p:txBody>
          <a:bodyPr/>
          <a:lstStyle/>
          <a:p>
            <a:r>
              <a:rPr lang="en-US" dirty="0"/>
              <a:t>A problem with </a:t>
            </a:r>
            <a:r>
              <a:rPr lang="en-US" dirty="0" err="1"/>
              <a:t>Bxy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87E0F-EE41-1C45-8C5A-8EA2C85F8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equation of an ellipse with eccentricity = ½, </a:t>
            </a:r>
            <a:br>
              <a:rPr lang="en-US" dirty="0"/>
            </a:br>
            <a:r>
              <a:rPr lang="en-US" dirty="0"/>
              <a:t>the focal point = (4,0) and the directrix  x + 2y = 10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NEED formula for distance from a point (x</a:t>
            </a:r>
            <a:r>
              <a:rPr lang="en-US" baseline="-25000" dirty="0"/>
              <a:t>0</a:t>
            </a:r>
            <a:r>
              <a:rPr lang="en-US" dirty="0"/>
              <a:t>,y</a:t>
            </a:r>
            <a:r>
              <a:rPr lang="en-US" baseline="-25000" dirty="0"/>
              <a:t>0</a:t>
            </a:r>
            <a:r>
              <a:rPr lang="en-US" dirty="0"/>
              <a:t>) to line ax + by + c =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Given without proof          d =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192DD-5FDF-354C-AC13-3795D9DCB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002" y="4898046"/>
            <a:ext cx="2911716" cy="16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6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4304E-1827-C044-B7DC-FE416828D9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484" y="1206942"/>
                <a:ext cx="10515600" cy="2222052"/>
              </a:xfrm>
            </p:spPr>
            <p:txBody>
              <a:bodyPr/>
              <a:lstStyle/>
              <a:p>
                <a:r>
                  <a:rPr lang="en-US" sz="1800" dirty="0"/>
                  <a:t>Find the equation of an ellipse with focus (4,0), directrix   x+2y = 10, </a:t>
                </a:r>
              </a:p>
              <a:p>
                <a:pPr marL="0" indent="0">
                  <a:buNone/>
                </a:pPr>
                <a:r>
                  <a:rPr lang="en-US" sz="1800" dirty="0"/>
                  <a:t>and eccentricity = 1/2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FP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 PL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−10|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4304E-1827-C044-B7DC-FE416828D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484" y="1206942"/>
                <a:ext cx="10515600" cy="2222052"/>
              </a:xfrm>
              <a:blipFill>
                <a:blip r:embed="rId2"/>
                <a:stretch>
                  <a:fillRect l="-1206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7CB419-A6B9-6646-98C8-E257603DEF95}"/>
                  </a:ext>
                </a:extLst>
              </p:cNvPr>
              <p:cNvSpPr txBox="1"/>
              <p:nvPr/>
            </p:nvSpPr>
            <p:spPr>
              <a:xfrm>
                <a:off x="722670" y="3858507"/>
                <a:ext cx="4114801" cy="1310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𝑃𝐿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sz="2800" i="1" baseline="30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−0</m:t>
                                </m:r>
                              </m:e>
                            </m:d>
                            <m:r>
                              <a:rPr lang="en-US" sz="2800" i="1" baseline="30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−10|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7CB419-A6B9-6646-98C8-E257603DE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0" y="3858507"/>
                <a:ext cx="4114801" cy="13104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41A2BC-1B22-EF45-A0FE-9069C0393937}"/>
                  </a:ext>
                </a:extLst>
              </p:cNvPr>
              <p:cNvSpPr txBox="1"/>
              <p:nvPr/>
            </p:nvSpPr>
            <p:spPr>
              <a:xfrm>
                <a:off x="899651" y="5294671"/>
                <a:ext cx="3270767" cy="511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|1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−10|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41A2BC-1B22-EF45-A0FE-9069C0393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51" y="5294671"/>
                <a:ext cx="3270767" cy="511037"/>
              </a:xfrm>
              <a:prstGeom prst="rect">
                <a:avLst/>
              </a:prstGeom>
              <a:blipFill>
                <a:blip r:embed="rId4"/>
                <a:stretch>
                  <a:fillRect l="-1938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2B7D2C-E20E-B549-9607-32E17FBC9C2C}"/>
                  </a:ext>
                </a:extLst>
              </p:cNvPr>
              <p:cNvSpPr txBox="1"/>
              <p:nvPr/>
            </p:nvSpPr>
            <p:spPr>
              <a:xfrm>
                <a:off x="899651" y="5996424"/>
                <a:ext cx="3425168" cy="519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 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baseline="3000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−10</m:t>
                            </m:r>
                          </m:e>
                        </m:d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2B7D2C-E20E-B549-9607-32E17FBC9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51" y="5996424"/>
                <a:ext cx="3425168" cy="519309"/>
              </a:xfrm>
              <a:prstGeom prst="rect">
                <a:avLst/>
              </a:prstGeom>
              <a:blipFill>
                <a:blip r:embed="rId5"/>
                <a:stretch>
                  <a:fillRect l="-185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FD34520-A9FD-E649-ADE0-5C5BF2A0426B}"/>
              </a:ext>
            </a:extLst>
          </p:cNvPr>
          <p:cNvSpPr txBox="1"/>
          <p:nvPr/>
        </p:nvSpPr>
        <p:spPr>
          <a:xfrm>
            <a:off x="6179573" y="3787457"/>
            <a:ext cx="534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20[x</a:t>
            </a:r>
            <a:r>
              <a:rPr lang="en-US" baseline="30000" dirty="0"/>
              <a:t>2</a:t>
            </a:r>
            <a:r>
              <a:rPr lang="en-US" dirty="0"/>
              <a:t> – 8x + 16] + 20y</a:t>
            </a:r>
            <a:r>
              <a:rPr lang="en-US" baseline="30000" dirty="0"/>
              <a:t>2</a:t>
            </a:r>
            <a:r>
              <a:rPr lang="en-US" dirty="0"/>
              <a:t> = x</a:t>
            </a:r>
            <a:r>
              <a:rPr lang="en-US" baseline="30000" dirty="0"/>
              <a:t>2</a:t>
            </a:r>
            <a:r>
              <a:rPr lang="en-US" dirty="0"/>
              <a:t> + 4xy – 20x – 40y + 4y</a:t>
            </a:r>
            <a:r>
              <a:rPr lang="en-US" baseline="30000" dirty="0"/>
              <a:t>2 </a:t>
            </a:r>
            <a:r>
              <a:rPr lang="en-US" dirty="0"/>
              <a:t>+ 100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020E84-31FB-A242-97D9-416A4168990D}"/>
              </a:ext>
            </a:extLst>
          </p:cNvPr>
          <p:cNvSpPr txBox="1"/>
          <p:nvPr/>
        </p:nvSpPr>
        <p:spPr>
          <a:xfrm>
            <a:off x="6174634" y="4222109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20x</a:t>
            </a:r>
            <a:r>
              <a:rPr lang="en-US" baseline="30000" dirty="0"/>
              <a:t>2</a:t>
            </a:r>
            <a:r>
              <a:rPr lang="en-US" dirty="0"/>
              <a:t> – 160x + 320 + 20y</a:t>
            </a:r>
            <a:r>
              <a:rPr lang="en-US" baseline="30000" dirty="0"/>
              <a:t>2</a:t>
            </a:r>
            <a:r>
              <a:rPr lang="en-US" dirty="0"/>
              <a:t> = x</a:t>
            </a:r>
            <a:r>
              <a:rPr lang="en-US" baseline="30000" dirty="0"/>
              <a:t>2</a:t>
            </a:r>
            <a:r>
              <a:rPr lang="en-US" dirty="0"/>
              <a:t> + 4xy – 20x – 40y + 4y</a:t>
            </a:r>
            <a:r>
              <a:rPr lang="en-US" baseline="30000" dirty="0"/>
              <a:t>2 </a:t>
            </a:r>
            <a:r>
              <a:rPr lang="en-US" dirty="0"/>
              <a:t>+ 100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A38AFC-ED1F-5741-96F9-3D2D802D472D}"/>
              </a:ext>
            </a:extLst>
          </p:cNvPr>
          <p:cNvSpPr txBox="1"/>
          <p:nvPr/>
        </p:nvSpPr>
        <p:spPr>
          <a:xfrm>
            <a:off x="6180171" y="4649098"/>
            <a:ext cx="391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19x</a:t>
            </a:r>
            <a:r>
              <a:rPr lang="en-US" b="1" baseline="30000" dirty="0"/>
              <a:t>2</a:t>
            </a:r>
            <a:r>
              <a:rPr lang="en-US" b="1" dirty="0"/>
              <a:t> – 4xy – 140x + 40y + 16y</a:t>
            </a:r>
            <a:r>
              <a:rPr lang="en-US" b="1" baseline="30000" dirty="0"/>
              <a:t>2</a:t>
            </a:r>
            <a:r>
              <a:rPr lang="en-US" b="1" dirty="0"/>
              <a:t> + 220 = 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1092CF-4FAB-5640-A2DC-1EDF3A329248}"/>
              </a:ext>
            </a:extLst>
          </p:cNvPr>
          <p:cNvGrpSpPr/>
          <p:nvPr/>
        </p:nvGrpSpPr>
        <p:grpSpPr>
          <a:xfrm>
            <a:off x="8828590" y="428119"/>
            <a:ext cx="3124938" cy="1577761"/>
            <a:chOff x="7130405" y="1589982"/>
            <a:chExt cx="4730319" cy="200318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7B8F50-3BF7-CE48-B72C-5696BE57A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0405" y="1589982"/>
              <a:ext cx="4730319" cy="200318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E15D82-5194-D640-8C1E-2C88C63DFF3D}"/>
                </a:ext>
              </a:extLst>
            </p:cNvPr>
            <p:cNvSpPr txBox="1"/>
            <p:nvPr/>
          </p:nvSpPr>
          <p:spPr>
            <a:xfrm>
              <a:off x="8908544" y="2700997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AA3D84-A091-D24C-9613-48854333A6D2}"/>
                </a:ext>
              </a:extLst>
            </p:cNvPr>
            <p:cNvCxnSpPr/>
            <p:nvPr/>
          </p:nvCxnSpPr>
          <p:spPr>
            <a:xfrm flipH="1" flipV="1">
              <a:off x="9434945" y="3070329"/>
              <a:ext cx="154380" cy="290139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64712CC-BCAC-CD41-9695-0714D862EB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97831" y="2422199"/>
              <a:ext cx="294265" cy="55759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CC1C10C-E9E7-3D47-B5F7-23047E915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4531" y="5098395"/>
            <a:ext cx="2270499" cy="15261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45A345C1-40BB-414E-AC1B-B8B00FE0D22B}"/>
              </a:ext>
            </a:extLst>
          </p:cNvPr>
          <p:cNvSpPr txBox="1">
            <a:spLocks/>
          </p:cNvSpPr>
          <p:nvPr/>
        </p:nvSpPr>
        <p:spPr>
          <a:xfrm>
            <a:off x="355600" y="174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 problem with Bxy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E26A8BD-1808-6A4C-93F7-13BBA3E9B17D}"/>
              </a:ext>
            </a:extLst>
          </p:cNvPr>
          <p:cNvCxnSpPr>
            <a:cxnSpLocks/>
          </p:cNvCxnSpPr>
          <p:nvPr/>
        </p:nvCxnSpPr>
        <p:spPr>
          <a:xfrm flipV="1">
            <a:off x="4147457" y="4156789"/>
            <a:ext cx="2027177" cy="201541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0478-483B-6D46-A5FF-4A16E664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an Ellipse?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0C87F-3A53-3D40-BA60-46E207F5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199"/>
            <a:ext cx="10515600" cy="5273675"/>
          </a:xfrm>
        </p:spPr>
        <p:txBody>
          <a:bodyPr/>
          <a:lstStyle/>
          <a:p>
            <a:r>
              <a:rPr lang="en-US" dirty="0"/>
              <a:t>Geometric definition:  </a:t>
            </a:r>
            <a:endParaRPr lang="en-US" sz="1600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An ellipse is a conic section where a plane, oblique to the bases of a </a:t>
            </a:r>
            <a:r>
              <a:rPr lang="en-US" i="1" dirty="0"/>
              <a:t>double </a:t>
            </a:r>
            <a:r>
              <a:rPr lang="en-US" dirty="0"/>
              <a:t>cone, intersects a </a:t>
            </a:r>
            <a:r>
              <a:rPr lang="en-US" i="1" dirty="0"/>
              <a:t>double</a:t>
            </a:r>
            <a:r>
              <a:rPr lang="en-US" dirty="0"/>
              <a:t> cone and creates a closed curve.   </a:t>
            </a:r>
          </a:p>
          <a:p>
            <a:pPr marL="0" indent="0">
              <a:buNone/>
            </a:pPr>
            <a:r>
              <a:rPr lang="en-US" sz="1400" dirty="0"/>
              <a:t>The plane does not intersect the double cone at its apex </a:t>
            </a:r>
            <a:endParaRPr lang="en-US" dirty="0"/>
          </a:p>
        </p:txBody>
      </p:sp>
      <p:pic>
        <p:nvPicPr>
          <p:cNvPr id="5" name="Picture 2" descr="Conic Sections | CK-12 Foundation">
            <a:extLst>
              <a:ext uri="{FF2B5EF4-FFF2-40B4-BE49-F238E27FC236}">
                <a16:creationId xmlns:a16="http://schemas.microsoft.com/office/drawing/2014/main" id="{1573649E-7379-A24B-A895-B0446B1B5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6" r="19429"/>
          <a:stretch/>
        </p:blipFill>
        <p:spPr bwMode="auto">
          <a:xfrm>
            <a:off x="6270171" y="3527487"/>
            <a:ext cx="1843315" cy="29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3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124F4-CC72-5242-A7DD-E6C78CCCF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Typically Math League deals with ellipses in standard form.  This from Wikipedia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1FB112-D2F1-3C4C-A4AC-6040529FB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239"/>
          <a:stretch/>
        </p:blipFill>
        <p:spPr>
          <a:xfrm>
            <a:off x="246780" y="1809295"/>
            <a:ext cx="11698439" cy="48037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6D4486-1F9E-7F4D-BC74-6BCC94692329}"/>
              </a:ext>
            </a:extLst>
          </p:cNvPr>
          <p:cNvSpPr/>
          <p:nvPr/>
        </p:nvSpPr>
        <p:spPr>
          <a:xfrm>
            <a:off x="8534400" y="2514600"/>
            <a:ext cx="3410819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D8DDE4-E5EA-A84E-B876-6AD23C7A4D15}"/>
              </a:ext>
            </a:extLst>
          </p:cNvPr>
          <p:cNvSpPr/>
          <p:nvPr/>
        </p:nvSpPr>
        <p:spPr>
          <a:xfrm>
            <a:off x="246780" y="2866768"/>
            <a:ext cx="4934820" cy="364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BFA280-D68F-6F47-8657-FF0A94BAE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910" y="3500121"/>
            <a:ext cx="10541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00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A0D9-2B7B-8C4F-B8E9-34C472AF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Forms of an Ellipse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6CAA-BB66-A248-B605-B82DDFE15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</a:t>
            </a:r>
            <a:r>
              <a:rPr lang="en-US" baseline="30000" dirty="0"/>
              <a:t>2</a:t>
            </a:r>
            <a:r>
              <a:rPr lang="en-US" dirty="0"/>
              <a:t>  = | a</a:t>
            </a:r>
            <a:r>
              <a:rPr lang="en-US" baseline="30000" dirty="0"/>
              <a:t>2</a:t>
            </a:r>
            <a:r>
              <a:rPr lang="en-US" dirty="0"/>
              <a:t> – b</a:t>
            </a:r>
            <a:r>
              <a:rPr lang="en-US" baseline="30000" dirty="0"/>
              <a:t>2</a:t>
            </a:r>
            <a:r>
              <a:rPr lang="en-US" dirty="0"/>
              <a:t> |              	when a &gt; b  wider than taller</a:t>
            </a:r>
          </a:p>
          <a:p>
            <a:pPr marL="0" indent="0" algn="ctr">
              <a:buNone/>
            </a:pPr>
            <a:r>
              <a:rPr lang="en-US" dirty="0"/>
              <a:t>				when a &lt; b  taller than wider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C60B2-0207-E44D-ABD7-6EDBCE9DA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742" y="2880354"/>
            <a:ext cx="4131403" cy="144008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04EEEBA-0E9B-8745-AE95-F772E48A8035}"/>
              </a:ext>
            </a:extLst>
          </p:cNvPr>
          <p:cNvGrpSpPr/>
          <p:nvPr/>
        </p:nvGrpSpPr>
        <p:grpSpPr>
          <a:xfrm>
            <a:off x="704833" y="1163700"/>
            <a:ext cx="4131403" cy="3433309"/>
            <a:chOff x="872625" y="979034"/>
            <a:chExt cx="7083612" cy="5473700"/>
          </a:xfrm>
        </p:grpSpPr>
        <p:pic>
          <p:nvPicPr>
            <p:cNvPr id="9" name="Picture 2" descr="Ellipse - Wikipedia">
              <a:extLst>
                <a:ext uri="{FF2B5EF4-FFF2-40B4-BE49-F238E27FC236}">
                  <a16:creationId xmlns:a16="http://schemas.microsoft.com/office/drawing/2014/main" id="{CDA98DB0-719C-DE4E-904F-EBE106AD0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25" y="979034"/>
              <a:ext cx="7083612" cy="547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62FD3C-25F2-9847-891C-EDEBFE221966}"/>
                </a:ext>
              </a:extLst>
            </p:cNvPr>
            <p:cNvSpPr/>
            <p:nvPr/>
          </p:nvSpPr>
          <p:spPr>
            <a:xfrm>
              <a:off x="2266043" y="2462893"/>
              <a:ext cx="304800" cy="66765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27A3C81-9473-784D-A51C-F1338D394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72"/>
          <a:stretch/>
        </p:blipFill>
        <p:spPr>
          <a:xfrm>
            <a:off x="5834741" y="1389856"/>
            <a:ext cx="2443845" cy="117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51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A7E48-A366-AC40-AD7B-4D998C40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Ellipse Problems from last 20+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E9ACC-F538-5F46-BE97-CCC676E50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1999 – 2000  #1</a:t>
            </a:r>
          </a:p>
          <a:p>
            <a:pPr marL="0" indent="0">
              <a:buNone/>
            </a:pPr>
            <a:r>
              <a:rPr lang="en-US" dirty="0"/>
              <a:t>2002 – 2003  #3</a:t>
            </a:r>
          </a:p>
          <a:p>
            <a:pPr marL="0" indent="0">
              <a:buNone/>
            </a:pPr>
            <a:r>
              <a:rPr lang="en-US" dirty="0"/>
              <a:t>2008 – 2009 #2</a:t>
            </a:r>
          </a:p>
          <a:p>
            <a:pPr marL="0" indent="0">
              <a:buNone/>
            </a:pPr>
            <a:r>
              <a:rPr lang="en-US" dirty="0"/>
              <a:t>20019 – 2011 #4</a:t>
            </a:r>
          </a:p>
          <a:p>
            <a:pPr marL="0" indent="0">
              <a:buNone/>
            </a:pPr>
            <a:r>
              <a:rPr lang="en-US" dirty="0"/>
              <a:t>2013 – 2014 #2 and #4</a:t>
            </a:r>
          </a:p>
          <a:p>
            <a:pPr marL="0" indent="0">
              <a:buNone/>
            </a:pPr>
            <a:r>
              <a:rPr lang="en-US" dirty="0"/>
              <a:t>2014 – 2015 #3 and #4</a:t>
            </a:r>
          </a:p>
          <a:p>
            <a:pPr marL="0" indent="0">
              <a:buNone/>
            </a:pPr>
            <a:r>
              <a:rPr lang="en-US" dirty="0"/>
              <a:t>2016 – 2017 #2 and #4</a:t>
            </a:r>
          </a:p>
          <a:p>
            <a:pPr marL="0" indent="0">
              <a:buNone/>
            </a:pPr>
            <a:r>
              <a:rPr lang="en-US" dirty="0"/>
              <a:t>2018 – 2019 #4</a:t>
            </a:r>
          </a:p>
          <a:p>
            <a:pPr marL="0" indent="0">
              <a:buNone/>
            </a:pPr>
            <a:r>
              <a:rPr lang="en-US" dirty="0"/>
              <a:t>2019 – 2020  #3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65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1F19-118F-824B-87E0-1EA0E8DD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– 2009 #2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7BC90-D068-3546-8F4A-145A25096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425938"/>
            <a:ext cx="10706100" cy="1271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01969D-E013-3C4B-AC48-6958F3C83633}"/>
              </a:ext>
            </a:extLst>
          </p:cNvPr>
          <p:cNvSpPr txBox="1"/>
          <p:nvPr/>
        </p:nvSpPr>
        <p:spPr>
          <a:xfrm>
            <a:off x="865414" y="3363686"/>
            <a:ext cx="136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Quick sketch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7C7670-6532-494F-A41D-6FC141D6A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42" y="3209878"/>
            <a:ext cx="4774293" cy="3282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DC3DDE-3507-F54A-B804-D6B9F31420D2}"/>
              </a:ext>
            </a:extLst>
          </p:cNvPr>
          <p:cNvSpPr txBox="1"/>
          <p:nvPr/>
        </p:nvSpPr>
        <p:spPr>
          <a:xfrm>
            <a:off x="7799967" y="2902021"/>
            <a:ext cx="3715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Note, since center and focus are on a </a:t>
            </a:r>
          </a:p>
          <a:p>
            <a:r>
              <a:rPr lang="en-US" dirty="0"/>
              <a:t>horizontal line, the ellipse must be</a:t>
            </a:r>
          </a:p>
          <a:p>
            <a:r>
              <a:rPr lang="en-US" dirty="0"/>
              <a:t>wider than it is taller.   Therefore a &gt;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917BD3-F51A-BA42-A58F-6A2FF40281B7}"/>
                  </a:ext>
                </a:extLst>
              </p:cNvPr>
              <p:cNvSpPr txBox="1"/>
              <p:nvPr/>
            </p:nvSpPr>
            <p:spPr>
              <a:xfrm>
                <a:off x="7870370" y="4159521"/>
                <a:ext cx="3533018" cy="263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= 4, c = 3</a:t>
                </a:r>
              </a:p>
              <a:p>
                <a:endParaRPr lang="en-US" dirty="0"/>
              </a:p>
              <a:p>
                <a:r>
                  <a:rPr lang="en-US" dirty="0"/>
                  <a:t>c</a:t>
                </a:r>
                <a:r>
                  <a:rPr lang="en-US" baseline="30000" dirty="0"/>
                  <a:t>2</a:t>
                </a:r>
                <a:r>
                  <a:rPr lang="en-US" dirty="0"/>
                  <a:t> = |a</a:t>
                </a:r>
                <a:r>
                  <a:rPr lang="en-US" baseline="30000" dirty="0"/>
                  <a:t>2</a:t>
                </a:r>
                <a:r>
                  <a:rPr lang="en-US" dirty="0"/>
                  <a:t> – b</a:t>
                </a:r>
                <a:r>
                  <a:rPr lang="en-US" baseline="30000" dirty="0"/>
                  <a:t>2</a:t>
                </a:r>
                <a:r>
                  <a:rPr lang="en-US" dirty="0"/>
                  <a:t>|   or  9 = |16 – b</a:t>
                </a:r>
                <a:r>
                  <a:rPr lang="en-US" baseline="30000" dirty="0"/>
                  <a:t>2</a:t>
                </a:r>
                <a:r>
                  <a:rPr lang="en-US" dirty="0"/>
                  <a:t>|</a:t>
                </a:r>
              </a:p>
              <a:p>
                <a:endParaRPr lang="en-US" dirty="0"/>
              </a:p>
              <a:p>
                <a:r>
                  <a:rPr lang="en-US" dirty="0"/>
                  <a:t>b</a:t>
                </a:r>
                <a:r>
                  <a:rPr lang="en-US" baseline="30000" dirty="0"/>
                  <a:t>2</a:t>
                </a:r>
                <a:r>
                  <a:rPr lang="en-US" dirty="0"/>
                  <a:t> could be 7 or 25, but since b &lt; a, </a:t>
                </a:r>
              </a:p>
              <a:p>
                <a:r>
                  <a:rPr lang="en-US" dirty="0"/>
                  <a:t>it must be 7.  Therefore 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minor axis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917BD3-F51A-BA42-A58F-6A2FF402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370" y="4159521"/>
                <a:ext cx="3533018" cy="2636619"/>
              </a:xfrm>
              <a:prstGeom prst="rect">
                <a:avLst/>
              </a:prstGeom>
              <a:blipFill>
                <a:blip r:embed="rId4"/>
                <a:stretch>
                  <a:fillRect l="-1429" t="-957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3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1F19-118F-824B-87E0-1EA0E8DD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– 2009 #2  alternate 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7BC90-D068-3546-8F4A-145A25096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425938"/>
            <a:ext cx="10706100" cy="1271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01969D-E013-3C4B-AC48-6958F3C83633}"/>
              </a:ext>
            </a:extLst>
          </p:cNvPr>
          <p:cNvSpPr txBox="1"/>
          <p:nvPr/>
        </p:nvSpPr>
        <p:spPr>
          <a:xfrm>
            <a:off x="865414" y="3363686"/>
            <a:ext cx="136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Quick sketch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DC3DDE-3507-F54A-B804-D6B9F31420D2}"/>
              </a:ext>
            </a:extLst>
          </p:cNvPr>
          <p:cNvSpPr txBox="1"/>
          <p:nvPr/>
        </p:nvSpPr>
        <p:spPr>
          <a:xfrm>
            <a:off x="7799967" y="2902021"/>
            <a:ext cx="3752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Note, since center and focus are on a </a:t>
            </a:r>
          </a:p>
          <a:p>
            <a:r>
              <a:rPr lang="en-US" dirty="0"/>
              <a:t>vertical line, the ellipse must be</a:t>
            </a:r>
          </a:p>
          <a:p>
            <a:r>
              <a:rPr lang="en-US" dirty="0"/>
              <a:t>taller than it is wider.   Therefore b &gt;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917BD3-F51A-BA42-A58F-6A2FF40281B7}"/>
                  </a:ext>
                </a:extLst>
              </p:cNvPr>
              <p:cNvSpPr txBox="1"/>
              <p:nvPr/>
            </p:nvSpPr>
            <p:spPr>
              <a:xfrm>
                <a:off x="7906647" y="3987852"/>
                <a:ext cx="4019305" cy="3165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= 4, c = 3</a:t>
                </a:r>
              </a:p>
              <a:p>
                <a:endParaRPr lang="en-US" dirty="0"/>
              </a:p>
              <a:p>
                <a:r>
                  <a:rPr lang="en-US" dirty="0"/>
                  <a:t>c</a:t>
                </a:r>
                <a:r>
                  <a:rPr lang="en-US" baseline="30000" dirty="0"/>
                  <a:t>2</a:t>
                </a:r>
                <a:r>
                  <a:rPr lang="en-US" dirty="0"/>
                  <a:t> = |a</a:t>
                </a:r>
                <a:r>
                  <a:rPr lang="en-US" baseline="30000" dirty="0"/>
                  <a:t>2</a:t>
                </a:r>
                <a:r>
                  <a:rPr lang="en-US" dirty="0"/>
                  <a:t> – b</a:t>
                </a:r>
                <a:r>
                  <a:rPr lang="en-US" baseline="30000" dirty="0"/>
                  <a:t>2</a:t>
                </a:r>
                <a:r>
                  <a:rPr lang="en-US" dirty="0"/>
                  <a:t>|   or  9 = |16 – b</a:t>
                </a:r>
                <a:r>
                  <a:rPr lang="en-US" baseline="30000" dirty="0"/>
                  <a:t>2</a:t>
                </a:r>
                <a:r>
                  <a:rPr lang="en-US" dirty="0"/>
                  <a:t>|</a:t>
                </a:r>
              </a:p>
              <a:p>
                <a:endParaRPr lang="en-US" dirty="0"/>
              </a:p>
              <a:p>
                <a:r>
                  <a:rPr lang="en-US" dirty="0"/>
                  <a:t>b</a:t>
                </a:r>
                <a:r>
                  <a:rPr lang="en-US" baseline="30000" dirty="0"/>
                  <a:t>2</a:t>
                </a:r>
                <a:r>
                  <a:rPr lang="en-US" dirty="0"/>
                  <a:t> could be 7 or 25, but since b &gt; a, </a:t>
                </a:r>
              </a:p>
              <a:p>
                <a:r>
                  <a:rPr lang="en-US" dirty="0"/>
                  <a:t>it must be 25.  Therefore 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minor axis = 8   </a:t>
                </a:r>
              </a:p>
              <a:p>
                <a:endParaRPr lang="en-US" dirty="0"/>
              </a:p>
              <a:p>
                <a:r>
                  <a:rPr lang="en-US" dirty="0"/>
                  <a:t>But we should have known that already!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917BD3-F51A-BA42-A58F-6A2FF402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647" y="3987852"/>
                <a:ext cx="4019305" cy="3165418"/>
              </a:xfrm>
              <a:prstGeom prst="rect">
                <a:avLst/>
              </a:prstGeom>
              <a:blipFill>
                <a:blip r:embed="rId3"/>
                <a:stretch>
                  <a:fillRect l="-1262" t="-398" r="-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B57D18E-5D4D-0847-AE42-AF57AC74ABB8}"/>
              </a:ext>
            </a:extLst>
          </p:cNvPr>
          <p:cNvSpPr txBox="1"/>
          <p:nvPr/>
        </p:nvSpPr>
        <p:spPr>
          <a:xfrm>
            <a:off x="5901418" y="1643063"/>
            <a:ext cx="6613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(4,5</a:t>
            </a:r>
            <a:r>
              <a:rPr 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7F760B-D2F2-D44A-886B-4D17D1158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816" y="3239557"/>
            <a:ext cx="3389630" cy="32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1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1F19-118F-824B-87E0-1EA0E8DD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– 2009 #2  alternate 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7BC90-D068-3546-8F4A-145A25096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425938"/>
            <a:ext cx="10706100" cy="1271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01969D-E013-3C4B-AC48-6958F3C83633}"/>
              </a:ext>
            </a:extLst>
          </p:cNvPr>
          <p:cNvSpPr txBox="1"/>
          <p:nvPr/>
        </p:nvSpPr>
        <p:spPr>
          <a:xfrm>
            <a:off x="865414" y="3363686"/>
            <a:ext cx="136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Quick sketch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D18E-5D4D-0847-AE42-AF57AC74ABB8}"/>
              </a:ext>
            </a:extLst>
          </p:cNvPr>
          <p:cNvSpPr txBox="1"/>
          <p:nvPr/>
        </p:nvSpPr>
        <p:spPr>
          <a:xfrm>
            <a:off x="5901418" y="1643063"/>
            <a:ext cx="6613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(4,5</a:t>
            </a:r>
            <a:r>
              <a:rPr 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7F760B-D2F2-D44A-886B-4D17D1158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816" y="3239557"/>
            <a:ext cx="3389630" cy="3253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EBF7224-145B-FD43-A46C-B8C4F36F11D0}"/>
                  </a:ext>
                </a:extLst>
              </p:cNvPr>
              <p:cNvSpPr/>
              <p:nvPr/>
            </p:nvSpPr>
            <p:spPr>
              <a:xfrm>
                <a:off x="7056120" y="3768681"/>
                <a:ext cx="6096000" cy="19738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L =  </a:t>
                </a:r>
                <a:r>
                  <a:rPr lang="en-US" dirty="0" err="1"/>
                  <a:t>p•e</a:t>
                </a:r>
                <a:r>
                  <a:rPr lang="en-US" dirty="0"/>
                  <a:t>    	3.2 = 16/3 • 3/5</a:t>
                </a:r>
              </a:p>
              <a:p>
                <a:endParaRPr lang="en-US" dirty="0"/>
              </a:p>
              <a:p>
                <a:r>
                  <a:rPr lang="en-US" dirty="0"/>
                  <a:t>c = b •e		3 = 5 • e   therefore e = 3/5</a:t>
                </a:r>
              </a:p>
              <a:p>
                <a:endParaRPr lang="en-US" dirty="0"/>
              </a:p>
              <a:p>
                <a:r>
                  <a:rPr lang="en-US" dirty="0"/>
                  <a:t>p + c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dirty="0"/>
                  <a:t>       	16/3 + 3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EBF7224-145B-FD43-A46C-B8C4F36F1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120" y="3768681"/>
                <a:ext cx="6096000" cy="1973810"/>
              </a:xfrm>
              <a:prstGeom prst="rect">
                <a:avLst/>
              </a:prstGeom>
              <a:blipFill>
                <a:blip r:embed="rId4"/>
                <a:stretch>
                  <a:fillRect l="-832" t="-1274" b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4CC3C36-C3AC-9045-A96A-703DB0B4265B}"/>
              </a:ext>
            </a:extLst>
          </p:cNvPr>
          <p:cNvSpPr txBox="1"/>
          <p:nvPr/>
        </p:nvSpPr>
        <p:spPr>
          <a:xfrm>
            <a:off x="7056120" y="2941320"/>
            <a:ext cx="450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Challenge:  show that the directrix is  y = 31/3 </a:t>
            </a:r>
          </a:p>
        </p:txBody>
      </p:sp>
    </p:spTree>
    <p:extLst>
      <p:ext uri="{BB962C8B-B14F-4D97-AF65-F5344CB8AC3E}">
        <p14:creationId xmlns:p14="http://schemas.microsoft.com/office/powerpoint/2010/main" val="3887205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774A-5CA0-6548-A98A-030C718D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-136407"/>
            <a:ext cx="10515600" cy="1325563"/>
          </a:xfrm>
        </p:spPr>
        <p:txBody>
          <a:bodyPr/>
          <a:lstStyle/>
          <a:p>
            <a:r>
              <a:rPr lang="en-US" dirty="0"/>
              <a:t>2010 – 2011   #4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88DFD-3417-9A4F-8348-2DCE2F6C5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832641"/>
            <a:ext cx="10364470" cy="1113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2F6EC0-0660-E54B-9C76-AF6985448757}"/>
              </a:ext>
            </a:extLst>
          </p:cNvPr>
          <p:cNvSpPr txBox="1"/>
          <p:nvPr/>
        </p:nvSpPr>
        <p:spPr>
          <a:xfrm>
            <a:off x="259080" y="2158204"/>
            <a:ext cx="145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Sketch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05075-5690-824D-B331-17A2822EB669}"/>
              </a:ext>
            </a:extLst>
          </p:cNvPr>
          <p:cNvSpPr txBox="1"/>
          <p:nvPr/>
        </p:nvSpPr>
        <p:spPr>
          <a:xfrm>
            <a:off x="3274587" y="1428380"/>
            <a:ext cx="2821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Where A(2,0)  and B (0,3)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D80C47-752D-704A-9E6A-4C6E13458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78" y="2629738"/>
            <a:ext cx="3215640" cy="29569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402E1C-0EA3-B049-95D6-7D0B27E5D4B2}"/>
              </a:ext>
            </a:extLst>
          </p:cNvPr>
          <p:cNvSpPr txBox="1"/>
          <p:nvPr/>
        </p:nvSpPr>
        <p:spPr>
          <a:xfrm>
            <a:off x="4412843" y="2158204"/>
            <a:ext cx="4578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solution:</a:t>
            </a:r>
          </a:p>
          <a:p>
            <a:endParaRPr lang="en-US" dirty="0"/>
          </a:p>
          <a:p>
            <a:r>
              <a:rPr lang="en-US" dirty="0"/>
              <a:t>	we know the form of the equation 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FF85B5-5681-7E4B-972D-FBD65F360E98}"/>
                  </a:ext>
                </a:extLst>
              </p:cNvPr>
              <p:cNvSpPr txBox="1"/>
              <p:nvPr/>
            </p:nvSpPr>
            <p:spPr>
              <a:xfrm>
                <a:off x="8991019" y="2604551"/>
                <a:ext cx="1797159" cy="504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=  1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FF85B5-5681-7E4B-972D-FBD65F360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019" y="2604551"/>
                <a:ext cx="1797159" cy="504946"/>
              </a:xfrm>
              <a:prstGeom prst="rect">
                <a:avLst/>
              </a:prstGeom>
              <a:blipFill>
                <a:blip r:embed="rId4"/>
                <a:stretch>
                  <a:fillRect t="-7317" r="-2113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558E831-E778-B743-9D91-44D380C89F95}"/>
              </a:ext>
            </a:extLst>
          </p:cNvPr>
          <p:cNvSpPr txBox="1"/>
          <p:nvPr/>
        </p:nvSpPr>
        <p:spPr>
          <a:xfrm>
            <a:off x="4780675" y="3228576"/>
            <a:ext cx="728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since it’s oriented horizontally  (“follow the foci”)     a &gt; b  so c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 </a:t>
            </a:r>
            <a:r>
              <a:rPr lang="en-US" dirty="0"/>
              <a:t>– b</a:t>
            </a:r>
            <a:r>
              <a:rPr lang="en-US" baseline="300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A54FB4-ACFE-7A45-A1DA-FB92BE522D39}"/>
              </a:ext>
            </a:extLst>
          </p:cNvPr>
          <p:cNvSpPr txBox="1"/>
          <p:nvPr/>
        </p:nvSpPr>
        <p:spPr>
          <a:xfrm>
            <a:off x="5350691" y="3843673"/>
            <a:ext cx="429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c = 2  therefore 4 = a</a:t>
            </a:r>
            <a:r>
              <a:rPr lang="en-US" baseline="30000" dirty="0"/>
              <a:t>2 </a:t>
            </a:r>
            <a:r>
              <a:rPr lang="en-US" dirty="0"/>
              <a:t>– b</a:t>
            </a:r>
            <a:r>
              <a:rPr lang="en-US" baseline="30000" dirty="0"/>
              <a:t>2 </a:t>
            </a:r>
            <a:r>
              <a:rPr lang="en-US" dirty="0"/>
              <a:t> or b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</a:t>
            </a:r>
            <a:r>
              <a:rPr lang="en-US" dirty="0"/>
              <a:t> - 4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F45CA1-E94D-B848-A71D-FA789281EDE7}"/>
                  </a:ext>
                </a:extLst>
              </p:cNvPr>
              <p:cNvSpPr txBox="1"/>
              <p:nvPr/>
            </p:nvSpPr>
            <p:spPr>
              <a:xfrm>
                <a:off x="5384039" y="4410746"/>
                <a:ext cx="4432624" cy="504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Since (0,3) is on the conic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dirty="0"/>
                  <a:t>  =  1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F45CA1-E94D-B848-A71D-FA789281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039" y="4410746"/>
                <a:ext cx="4432624" cy="504946"/>
              </a:xfrm>
              <a:prstGeom prst="rect">
                <a:avLst/>
              </a:prstGeom>
              <a:blipFill>
                <a:blip r:embed="rId5"/>
                <a:stretch>
                  <a:fillRect l="-857" t="-10000" r="-28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3AAB4A9-E758-DC45-9E79-2EEB46058EBB}"/>
              </a:ext>
            </a:extLst>
          </p:cNvPr>
          <p:cNvSpPr txBox="1"/>
          <p:nvPr/>
        </p:nvSpPr>
        <p:spPr>
          <a:xfrm>
            <a:off x="5471160" y="5227320"/>
            <a:ext cx="521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Solving for a leads to         a</a:t>
            </a:r>
            <a:r>
              <a:rPr lang="en-US" baseline="30000" dirty="0"/>
              <a:t>4</a:t>
            </a:r>
            <a:r>
              <a:rPr lang="en-US" dirty="0"/>
              <a:t> – 17a</a:t>
            </a:r>
            <a:r>
              <a:rPr lang="en-US" baseline="30000" dirty="0"/>
              <a:t>2</a:t>
            </a:r>
            <a:r>
              <a:rPr lang="en-US" dirty="0"/>
              <a:t> + 16 = 0     so a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75A2CB-B5C0-4249-9F7A-EC1E5E0B12FA}"/>
                  </a:ext>
                </a:extLst>
              </p:cNvPr>
              <p:cNvSpPr txBox="1"/>
              <p:nvPr/>
            </p:nvSpPr>
            <p:spPr>
              <a:xfrm>
                <a:off x="5562600" y="5928360"/>
                <a:ext cx="4226670" cy="504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Therefore the equation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2  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p/>
                        </m:sSup>
                      </m:den>
                    </m:f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 =  1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75A2CB-B5C0-4249-9F7A-EC1E5E0B1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928360"/>
                <a:ext cx="4226670" cy="504946"/>
              </a:xfrm>
              <a:prstGeom prst="rect">
                <a:avLst/>
              </a:prstGeom>
              <a:blipFill>
                <a:blip r:embed="rId6"/>
                <a:stretch>
                  <a:fillRect l="-1502" t="-10000" r="-30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774A-5CA0-6548-A98A-030C718D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-136407"/>
            <a:ext cx="10515600" cy="1325563"/>
          </a:xfrm>
        </p:spPr>
        <p:txBody>
          <a:bodyPr/>
          <a:lstStyle/>
          <a:p>
            <a:r>
              <a:rPr lang="en-US" dirty="0"/>
              <a:t>2010 – 2011   #4 Alternat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88DFD-3417-9A4F-8348-2DCE2F6C5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832641"/>
            <a:ext cx="10364470" cy="1113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2F6EC0-0660-E54B-9C76-AF6985448757}"/>
              </a:ext>
            </a:extLst>
          </p:cNvPr>
          <p:cNvSpPr txBox="1"/>
          <p:nvPr/>
        </p:nvSpPr>
        <p:spPr>
          <a:xfrm>
            <a:off x="259080" y="2158204"/>
            <a:ext cx="145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Sketch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05075-5690-824D-B331-17A2822EB669}"/>
              </a:ext>
            </a:extLst>
          </p:cNvPr>
          <p:cNvSpPr txBox="1"/>
          <p:nvPr/>
        </p:nvSpPr>
        <p:spPr>
          <a:xfrm>
            <a:off x="3274587" y="1428380"/>
            <a:ext cx="2821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Where A(2,0)  and B (0,3)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402E1C-0EA3-B049-95D6-7D0B27E5D4B2}"/>
              </a:ext>
            </a:extLst>
          </p:cNvPr>
          <p:cNvSpPr txBox="1"/>
          <p:nvPr/>
        </p:nvSpPr>
        <p:spPr>
          <a:xfrm>
            <a:off x="4412843" y="2158204"/>
            <a:ext cx="4578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Alternate solution:</a:t>
            </a:r>
          </a:p>
          <a:p>
            <a:endParaRPr lang="en-US" dirty="0"/>
          </a:p>
          <a:p>
            <a:r>
              <a:rPr lang="en-US" dirty="0"/>
              <a:t>	we know the form of the equation 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FF85B5-5681-7E4B-972D-FBD65F360E98}"/>
                  </a:ext>
                </a:extLst>
              </p:cNvPr>
              <p:cNvSpPr txBox="1"/>
              <p:nvPr/>
            </p:nvSpPr>
            <p:spPr>
              <a:xfrm>
                <a:off x="8991019" y="2604551"/>
                <a:ext cx="1797159" cy="504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=  1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FF85B5-5681-7E4B-972D-FBD65F360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019" y="2604551"/>
                <a:ext cx="1797159" cy="504946"/>
              </a:xfrm>
              <a:prstGeom prst="rect">
                <a:avLst/>
              </a:prstGeom>
              <a:blipFill>
                <a:blip r:embed="rId3"/>
                <a:stretch>
                  <a:fillRect t="-7317" r="-2113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558E831-E778-B743-9D91-44D380C89F95}"/>
              </a:ext>
            </a:extLst>
          </p:cNvPr>
          <p:cNvSpPr txBox="1"/>
          <p:nvPr/>
        </p:nvSpPr>
        <p:spPr>
          <a:xfrm>
            <a:off x="5350691" y="3807151"/>
            <a:ext cx="5548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definition, an ellipse is all points who sum of distances</a:t>
            </a:r>
            <a:endParaRPr lang="en-US" baseline="30000" dirty="0"/>
          </a:p>
          <a:p>
            <a:r>
              <a:rPr lang="en-US" dirty="0"/>
              <a:t>to focal points is constant = 2a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A54FB4-ACFE-7A45-A1DA-FB92BE522D39}"/>
              </a:ext>
            </a:extLst>
          </p:cNvPr>
          <p:cNvSpPr txBox="1"/>
          <p:nvPr/>
        </p:nvSpPr>
        <p:spPr>
          <a:xfrm>
            <a:off x="5350691" y="4619336"/>
            <a:ext cx="583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(0,3) is 3 from f</a:t>
            </a:r>
            <a:r>
              <a:rPr lang="en-US" baseline="-25000" dirty="0"/>
              <a:t>2</a:t>
            </a:r>
            <a:r>
              <a:rPr lang="en-US" dirty="0"/>
              <a:t> and  5 from f</a:t>
            </a:r>
            <a:r>
              <a:rPr lang="en-US" baseline="-25000" dirty="0"/>
              <a:t>1</a:t>
            </a:r>
            <a:r>
              <a:rPr lang="en-US" dirty="0"/>
              <a:t> (3-4-5 triangle)  so 2a = 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AB4A9-E758-DC45-9E79-2EEB46058EBB}"/>
              </a:ext>
            </a:extLst>
          </p:cNvPr>
          <p:cNvSpPr txBox="1"/>
          <p:nvPr/>
        </p:nvSpPr>
        <p:spPr>
          <a:xfrm>
            <a:off x="5350691" y="5157020"/>
            <a:ext cx="563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 a = 4          c</a:t>
            </a:r>
            <a:r>
              <a:rPr lang="en-US" baseline="30000" dirty="0"/>
              <a:t>2</a:t>
            </a:r>
            <a:r>
              <a:rPr lang="en-US" dirty="0"/>
              <a:t> = a</a:t>
            </a:r>
            <a:r>
              <a:rPr lang="en-US" baseline="30000" dirty="0"/>
              <a:t>2 </a:t>
            </a:r>
            <a:r>
              <a:rPr lang="en-US" dirty="0"/>
              <a:t>– b</a:t>
            </a:r>
            <a:r>
              <a:rPr lang="en-US" baseline="30000" dirty="0"/>
              <a:t>2</a:t>
            </a:r>
            <a:r>
              <a:rPr lang="en-US" dirty="0"/>
              <a:t>          2</a:t>
            </a:r>
            <a:r>
              <a:rPr lang="en-US" baseline="30000" dirty="0"/>
              <a:t>2</a:t>
            </a:r>
            <a:r>
              <a:rPr lang="en-US" dirty="0"/>
              <a:t> = 4</a:t>
            </a:r>
            <a:r>
              <a:rPr lang="en-US" baseline="30000" dirty="0"/>
              <a:t>2 </a:t>
            </a:r>
            <a:r>
              <a:rPr lang="en-US" dirty="0"/>
              <a:t>– b</a:t>
            </a:r>
            <a:r>
              <a:rPr lang="en-US" baseline="30000" dirty="0"/>
              <a:t>2</a:t>
            </a:r>
            <a:r>
              <a:rPr lang="en-US" dirty="0"/>
              <a:t>        or     b</a:t>
            </a:r>
            <a:r>
              <a:rPr lang="en-US" baseline="30000" dirty="0"/>
              <a:t>2</a:t>
            </a:r>
            <a:r>
              <a:rPr lang="en-US" dirty="0"/>
              <a:t> = 12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75A2CB-B5C0-4249-9F7A-EC1E5E0B12FA}"/>
                  </a:ext>
                </a:extLst>
              </p:cNvPr>
              <p:cNvSpPr txBox="1"/>
              <p:nvPr/>
            </p:nvSpPr>
            <p:spPr>
              <a:xfrm>
                <a:off x="5350691" y="6025359"/>
                <a:ext cx="4226670" cy="504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Therefore the equation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2  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p/>
                        </m:sSup>
                      </m:den>
                    </m:f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 =  1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75A2CB-B5C0-4249-9F7A-EC1E5E0B1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691" y="6025359"/>
                <a:ext cx="4226670" cy="504946"/>
              </a:xfrm>
              <a:prstGeom prst="rect">
                <a:avLst/>
              </a:prstGeom>
              <a:blipFill>
                <a:blip r:embed="rId4"/>
                <a:stretch>
                  <a:fillRect l="-1198" t="-9756" r="-29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1386CBD-D212-9648-B3C8-924048588353}"/>
              </a:ext>
            </a:extLst>
          </p:cNvPr>
          <p:cNvGrpSpPr/>
          <p:nvPr/>
        </p:nvGrpSpPr>
        <p:grpSpPr>
          <a:xfrm>
            <a:off x="358578" y="2629738"/>
            <a:ext cx="3215640" cy="2956910"/>
            <a:chOff x="358578" y="2629738"/>
            <a:chExt cx="3215640" cy="29569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D80C47-752D-704A-9E6A-4C6E13458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578" y="2629738"/>
              <a:ext cx="3215640" cy="2956910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3A12751-237E-3647-AA42-331C10320EF3}"/>
                </a:ext>
              </a:extLst>
            </p:cNvPr>
            <p:cNvSpPr/>
            <p:nvPr/>
          </p:nvSpPr>
          <p:spPr>
            <a:xfrm>
              <a:off x="2550353" y="4250004"/>
              <a:ext cx="106680" cy="1174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C07B010-0925-9042-93BB-02FD59484C97}"/>
              </a:ext>
            </a:extLst>
          </p:cNvPr>
          <p:cNvSpPr txBox="1"/>
          <p:nvPr/>
        </p:nvSpPr>
        <p:spPr>
          <a:xfrm>
            <a:off x="2550353" y="425000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34E4E8-3A47-EC46-B8AF-0349B6026735}"/>
              </a:ext>
            </a:extLst>
          </p:cNvPr>
          <p:cNvSpPr txBox="1"/>
          <p:nvPr/>
        </p:nvSpPr>
        <p:spPr>
          <a:xfrm>
            <a:off x="1466295" y="425000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6DF8AB-5BF0-0D4C-8FD8-65594ED9CB4A}"/>
              </a:ext>
            </a:extLst>
          </p:cNvPr>
          <p:cNvCxnSpPr/>
          <p:nvPr/>
        </p:nvCxnSpPr>
        <p:spPr>
          <a:xfrm>
            <a:off x="1538095" y="3557175"/>
            <a:ext cx="0" cy="65583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166582-7B20-CE4C-A534-975A5A09EB31}"/>
              </a:ext>
            </a:extLst>
          </p:cNvPr>
          <p:cNvCxnSpPr>
            <a:cxnSpLocks/>
          </p:cNvCxnSpPr>
          <p:nvPr/>
        </p:nvCxnSpPr>
        <p:spPr>
          <a:xfrm>
            <a:off x="1538095" y="3476585"/>
            <a:ext cx="1006973" cy="773419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9A9CCD7-9CBE-5946-9193-F10FE9D2A563}"/>
              </a:ext>
            </a:extLst>
          </p:cNvPr>
          <p:cNvSpPr txBox="1"/>
          <p:nvPr/>
        </p:nvSpPr>
        <p:spPr>
          <a:xfrm>
            <a:off x="5340240" y="3301085"/>
            <a:ext cx="563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 center is at (2,0) and one focus at (0,0) other at (4,0)</a:t>
            </a:r>
          </a:p>
        </p:txBody>
      </p:sp>
    </p:spTree>
    <p:extLst>
      <p:ext uri="{BB962C8B-B14F-4D97-AF65-F5344CB8AC3E}">
        <p14:creationId xmlns:p14="http://schemas.microsoft.com/office/powerpoint/2010/main" val="278613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774A-5CA0-6548-A98A-030C718D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-136407"/>
            <a:ext cx="10515600" cy="1325563"/>
          </a:xfrm>
        </p:spPr>
        <p:txBody>
          <a:bodyPr/>
          <a:lstStyle/>
          <a:p>
            <a:r>
              <a:rPr lang="en-US" dirty="0"/>
              <a:t>2014 – 2015   #4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96C5D1-0BA2-8840-8EE9-3667BAFC4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40" y="1189156"/>
            <a:ext cx="9317483" cy="9391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200003-2A29-7A4B-9058-A364864B3BB5}"/>
              </a:ext>
            </a:extLst>
          </p:cNvPr>
          <p:cNvSpPr txBox="1"/>
          <p:nvPr/>
        </p:nvSpPr>
        <p:spPr>
          <a:xfrm>
            <a:off x="518984" y="2829697"/>
            <a:ext cx="79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Sketch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A3CE08-70CD-F24C-A8F3-5DCD3BEEE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60" t="3844" r="8001" b="-3844"/>
          <a:stretch/>
        </p:blipFill>
        <p:spPr>
          <a:xfrm rot="5400000">
            <a:off x="2503273" y="1796545"/>
            <a:ext cx="31077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4774A-5CA0-6548-A98A-030C718D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-136407"/>
            <a:ext cx="10515600" cy="1325563"/>
          </a:xfrm>
        </p:spPr>
        <p:txBody>
          <a:bodyPr/>
          <a:lstStyle/>
          <a:p>
            <a:r>
              <a:rPr lang="en-US" dirty="0"/>
              <a:t>2014 – 2015   #4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96C5D1-0BA2-8840-8EE9-3667BAFC4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40" y="1189156"/>
            <a:ext cx="9317483" cy="9391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200003-2A29-7A4B-9058-A364864B3BB5}"/>
              </a:ext>
            </a:extLst>
          </p:cNvPr>
          <p:cNvSpPr txBox="1"/>
          <p:nvPr/>
        </p:nvSpPr>
        <p:spPr>
          <a:xfrm>
            <a:off x="518984" y="2829697"/>
            <a:ext cx="79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Sketch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A3CE08-70CD-F24C-A8F3-5DCD3BEEE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60" t="3844" r="8001" b="-3844"/>
          <a:stretch/>
        </p:blipFill>
        <p:spPr>
          <a:xfrm rot="5400000">
            <a:off x="1082286" y="2574981"/>
            <a:ext cx="2202410" cy="3645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8C5BAB-9D56-AE43-A96F-3465C340A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101" y="2829697"/>
            <a:ext cx="50673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8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36A3-68DC-CB44-A463-B2BF7BE5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74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 can mathematically define conic sections (in the Euclidean plane) in a couple of ways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Note: many of the applications of conics come from their 3-dimensional analogs</a:t>
            </a:r>
            <a:br>
              <a:rPr lang="en-US" sz="2000" dirty="0"/>
            </a:br>
            <a:r>
              <a:rPr lang="en-US" sz="2000" dirty="0"/>
              <a:t>	In Math League, we study the 2-dimensional Cartesian planar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00D1-4A22-8A43-8A01-7904B11C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1282"/>
            <a:ext cx="10515600" cy="4351338"/>
          </a:xfrm>
        </p:spPr>
        <p:txBody>
          <a:bodyPr/>
          <a:lstStyle/>
          <a:p>
            <a:r>
              <a:rPr lang="en-US" dirty="0"/>
              <a:t>As a locus of points</a:t>
            </a:r>
          </a:p>
          <a:p>
            <a:pPr lvl="1"/>
            <a:r>
              <a:rPr lang="en-US" dirty="0"/>
              <a:t>Using definitions of distance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Using the idea of eccentricity and distance from focal point to directrix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Algebraically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Circles are planar curves that fit the definition</a:t>
            </a:r>
          </a:p>
          <a:p>
            <a:pPr lvl="2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Ax</a:t>
            </a:r>
            <a:r>
              <a:rPr lang="en-US" b="1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+ Cy</a:t>
            </a:r>
            <a:r>
              <a:rPr lang="en-US" b="1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+ Dx +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Ey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+ F = 0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where A = C  where A and C ≠ 0</a:t>
            </a:r>
          </a:p>
        </p:txBody>
      </p:sp>
    </p:spTree>
    <p:extLst>
      <p:ext uri="{BB962C8B-B14F-4D97-AF65-F5344CB8AC3E}">
        <p14:creationId xmlns:p14="http://schemas.microsoft.com/office/powerpoint/2010/main" val="4278577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43C1-9CFC-E048-86E6-F6430CC0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prepared Math Teamer should look at this problem and be confident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90CF1-EE82-CF4E-BC04-CC6896205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the center, the foci, and the two vertices of the ellipse: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2x</a:t>
            </a:r>
            <a:r>
              <a:rPr lang="en-US" baseline="30000" dirty="0"/>
              <a:t>2</a:t>
            </a:r>
            <a:r>
              <a:rPr lang="en-US" dirty="0"/>
              <a:t> + 8x + 6y</a:t>
            </a:r>
            <a:r>
              <a:rPr lang="en-US" baseline="30000" dirty="0"/>
              <a:t>2</a:t>
            </a:r>
            <a:r>
              <a:rPr lang="en-US" dirty="0"/>
              <a:t> – 12y – 22 = 0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42020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90CF1-EE82-CF4E-BC04-CC689620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27" y="216395"/>
            <a:ext cx="10515600" cy="16868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Find the center, the foci, and the two vertices of the ellipse: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2x</a:t>
            </a:r>
            <a:r>
              <a:rPr lang="en-US" baseline="30000" dirty="0"/>
              <a:t>2</a:t>
            </a:r>
            <a:r>
              <a:rPr lang="en-US" dirty="0"/>
              <a:t> + 8x + 6y</a:t>
            </a:r>
            <a:r>
              <a:rPr lang="en-US" baseline="30000" dirty="0"/>
              <a:t>2</a:t>
            </a:r>
            <a:r>
              <a:rPr lang="en-US" dirty="0"/>
              <a:t> – 12y – 22 = 0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B8345-4BFE-7D4F-B99E-6EFE96A4ACBF}"/>
              </a:ext>
            </a:extLst>
          </p:cNvPr>
          <p:cNvSpPr txBox="1"/>
          <p:nvPr/>
        </p:nvSpPr>
        <p:spPr>
          <a:xfrm>
            <a:off x="1494972" y="1857828"/>
            <a:ext cx="5809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2(x</a:t>
            </a:r>
            <a:r>
              <a:rPr lang="en-US" sz="2800" baseline="30000" dirty="0"/>
              <a:t>2</a:t>
            </a:r>
            <a:r>
              <a:rPr lang="en-US" sz="2800" dirty="0"/>
              <a:t> + 4x  + 4) + 6(y</a:t>
            </a:r>
            <a:r>
              <a:rPr lang="en-US" sz="2800" baseline="30000" dirty="0"/>
              <a:t>2</a:t>
            </a:r>
            <a:r>
              <a:rPr lang="en-US" sz="2800" dirty="0"/>
              <a:t> – 2y + 1) = 22 + 14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C3C86-C207-C348-8A7E-0F66C79BD879}"/>
              </a:ext>
            </a:extLst>
          </p:cNvPr>
          <p:cNvSpPr txBox="1"/>
          <p:nvPr/>
        </p:nvSpPr>
        <p:spPr>
          <a:xfrm>
            <a:off x="1494971" y="2605314"/>
            <a:ext cx="3895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2(x + 2)</a:t>
            </a:r>
            <a:r>
              <a:rPr lang="en-US" sz="2800" baseline="30000" dirty="0"/>
              <a:t>2</a:t>
            </a:r>
            <a:r>
              <a:rPr lang="en-US" sz="2800" dirty="0"/>
              <a:t> + 6(y – 1 )</a:t>
            </a:r>
            <a:r>
              <a:rPr lang="en-US" sz="2800" baseline="30000" dirty="0"/>
              <a:t>2</a:t>
            </a:r>
            <a:r>
              <a:rPr lang="en-US" sz="2800" dirty="0"/>
              <a:t>   = 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D0F1E5-D580-AE41-88C9-26AD0AA5749B}"/>
                  </a:ext>
                </a:extLst>
              </p:cNvPr>
              <p:cNvSpPr txBox="1"/>
              <p:nvPr/>
            </p:nvSpPr>
            <p:spPr>
              <a:xfrm>
                <a:off x="1494971" y="3429000"/>
                <a:ext cx="3272178" cy="861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200" dirty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–1)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/>
                  <a:t>  = 1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D0F1E5-D580-AE41-88C9-26AD0AA57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71" y="3429000"/>
                <a:ext cx="3272178" cy="861198"/>
              </a:xfrm>
              <a:prstGeom prst="rect">
                <a:avLst/>
              </a:prstGeom>
              <a:blipFill>
                <a:blip r:embed="rId2"/>
                <a:stretch>
                  <a:fillRect l="-1544" r="-3475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AD01DD-1B40-7D47-9878-6C080772DEFD}"/>
                  </a:ext>
                </a:extLst>
              </p:cNvPr>
              <p:cNvSpPr txBox="1"/>
              <p:nvPr/>
            </p:nvSpPr>
            <p:spPr>
              <a:xfrm>
                <a:off x="1828800" y="4890052"/>
                <a:ext cx="1787862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  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AD01DD-1B40-7D47-9878-6C080772D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890052"/>
                <a:ext cx="1787862" cy="396327"/>
              </a:xfrm>
              <a:prstGeom prst="rect">
                <a:avLst/>
              </a:prstGeom>
              <a:blipFill>
                <a:blip r:embed="rId3"/>
                <a:stretch>
                  <a:fillRect l="-2837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7AC15-296A-2F40-96D6-F8A301BE35A4}"/>
                  </a:ext>
                </a:extLst>
              </p:cNvPr>
              <p:cNvSpPr txBox="1"/>
              <p:nvPr/>
            </p:nvSpPr>
            <p:spPr>
              <a:xfrm>
                <a:off x="1863906" y="5380383"/>
                <a:ext cx="858825" cy="39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7AC15-296A-2F40-96D6-F8A301BE3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906" y="5380383"/>
                <a:ext cx="858825" cy="395429"/>
              </a:xfrm>
              <a:prstGeom prst="rect">
                <a:avLst/>
              </a:prstGeom>
              <a:blipFill>
                <a:blip r:embed="rId4"/>
                <a:stretch>
                  <a:fillRect l="-5797" r="-289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FC8A07-764C-7A47-B9B3-6A77ABC51979}"/>
                  </a:ext>
                </a:extLst>
              </p:cNvPr>
              <p:cNvSpPr txBox="1"/>
              <p:nvPr/>
            </p:nvSpPr>
            <p:spPr>
              <a:xfrm>
                <a:off x="1863906" y="5886233"/>
                <a:ext cx="2838534" cy="39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baseline="30000" dirty="0"/>
                  <a:t>2</a:t>
                </a:r>
                <a:r>
                  <a:rPr lang="en-US" dirty="0"/>
                  <a:t> = 18 – 6 = 12  so   c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FC8A07-764C-7A47-B9B3-6A77ABC51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906" y="5886233"/>
                <a:ext cx="2838534" cy="395429"/>
              </a:xfrm>
              <a:prstGeom prst="rect">
                <a:avLst/>
              </a:prstGeom>
              <a:blipFill>
                <a:blip r:embed="rId5"/>
                <a:stretch>
                  <a:fillRect l="-177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2537D03-345B-734C-96C5-228B0F9E6C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162"/>
          <a:stretch/>
        </p:blipFill>
        <p:spPr>
          <a:xfrm>
            <a:off x="5777423" y="3165335"/>
            <a:ext cx="5059542" cy="31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5897-EC6D-A440-89AE-78AAFBC7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Latus Rectum of the ellipse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308B3-9902-BF4C-9559-7272ED79C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In an </a:t>
            </a:r>
            <a:r>
              <a:rPr lang="en-US" dirty="0">
                <a:hlinkClick r:id="rId2"/>
              </a:rPr>
              <a:t>ellipse </a:t>
            </a:r>
            <a:r>
              <a:rPr lang="en-US" dirty="0"/>
              <a:t>, the semi – latus rectum = (b^2)/a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3F58F2-FC99-064B-B054-82152663C08C}"/>
                  </a:ext>
                </a:extLst>
              </p:cNvPr>
              <p:cNvSpPr txBox="1"/>
              <p:nvPr/>
            </p:nvSpPr>
            <p:spPr>
              <a:xfrm>
                <a:off x="1018639" y="2654135"/>
                <a:ext cx="3272178" cy="861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200" dirty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–1)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/>
                  <a:t>  = 1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3F58F2-FC99-064B-B054-82152663C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39" y="2654135"/>
                <a:ext cx="3272178" cy="861198"/>
              </a:xfrm>
              <a:prstGeom prst="rect">
                <a:avLst/>
              </a:prstGeom>
              <a:blipFill>
                <a:blip r:embed="rId3"/>
                <a:stretch>
                  <a:fillRect l="-1550" r="-3876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18E6FF-2533-8542-A432-4B669666FF72}"/>
                  </a:ext>
                </a:extLst>
              </p:cNvPr>
              <p:cNvSpPr txBox="1"/>
              <p:nvPr/>
            </p:nvSpPr>
            <p:spPr>
              <a:xfrm>
                <a:off x="1199408" y="3869424"/>
                <a:ext cx="924548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18E6FF-2533-8542-A432-4B669666F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08" y="3869424"/>
                <a:ext cx="924548" cy="396327"/>
              </a:xfrm>
              <a:prstGeom prst="rect">
                <a:avLst/>
              </a:prstGeom>
              <a:blipFill>
                <a:blip r:embed="rId4"/>
                <a:stretch>
                  <a:fillRect l="-54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9F460A3-BC8F-714A-A0B0-15F4A4B0D1DE}"/>
              </a:ext>
            </a:extLst>
          </p:cNvPr>
          <p:cNvSpPr txBox="1"/>
          <p:nvPr/>
        </p:nvSpPr>
        <p:spPr>
          <a:xfrm>
            <a:off x="2485164" y="390991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30000" dirty="0"/>
              <a:t>2</a:t>
            </a:r>
            <a:r>
              <a:rPr lang="en-US" dirty="0"/>
              <a:t> 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65C1AE-CBF7-F341-9BBB-65AC8C8294F3}"/>
                  </a:ext>
                </a:extLst>
              </p:cNvPr>
              <p:cNvSpPr txBox="1"/>
              <p:nvPr/>
            </p:nvSpPr>
            <p:spPr>
              <a:xfrm>
                <a:off x="1018639" y="4953991"/>
                <a:ext cx="6893297" cy="521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Semi - Latus rectum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/>
                        </m:sSup>
                      </m:den>
                    </m:f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   therefore the latus rectum is 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65C1AE-CBF7-F341-9BBB-65AC8C829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39" y="4953991"/>
                <a:ext cx="6893297" cy="521233"/>
              </a:xfrm>
              <a:prstGeom prst="rect">
                <a:avLst/>
              </a:prstGeom>
              <a:blipFill>
                <a:blip r:embed="rId5"/>
                <a:stretch>
                  <a:fillRect l="-73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503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0325-8A4B-4F4F-94FB-4C5864DB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2CADE-439A-4E4E-B69A-C51E2DD8D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web page at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Ellipse Calculator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83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AECCE-AC68-A946-8195-B4E01753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end of part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A9957-36F5-3443-9411-C11DF28F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separate PowerPoints, we will examine each conic separately, working on the details of each particular conic and doing more examples from the Math League canon</a:t>
            </a:r>
          </a:p>
        </p:txBody>
      </p:sp>
    </p:spTree>
    <p:extLst>
      <p:ext uri="{BB962C8B-B14F-4D97-AF65-F5344CB8AC3E}">
        <p14:creationId xmlns:p14="http://schemas.microsoft.com/office/powerpoint/2010/main" val="237816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7979-4C5C-9D43-90E7-65850ABE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19" y="-421780"/>
            <a:ext cx="10515600" cy="1932941"/>
          </a:xfrm>
        </p:spPr>
        <p:txBody>
          <a:bodyPr>
            <a:normAutofit/>
          </a:bodyPr>
          <a:lstStyle/>
          <a:p>
            <a:r>
              <a:rPr lang="en-US" b="1" dirty="0"/>
              <a:t>Conic sections as a locus of points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A603-AF19-8A46-91D1-C61B7D512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35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b="1" dirty="0"/>
              <a:t>ellipse</a:t>
            </a:r>
            <a:r>
              <a:rPr lang="en-US" dirty="0"/>
              <a:t> can be defined as the curve surrounding two focal points, F</a:t>
            </a:r>
            <a:r>
              <a:rPr lang="en-US" baseline="-25000" dirty="0"/>
              <a:t>1</a:t>
            </a:r>
            <a:r>
              <a:rPr lang="en-US" dirty="0"/>
              <a:t> and F</a:t>
            </a:r>
            <a:r>
              <a:rPr lang="en-US" baseline="-25000" dirty="0"/>
              <a:t>2</a:t>
            </a:r>
            <a:r>
              <a:rPr lang="en-US" dirty="0"/>
              <a:t> , such that for all points P on the curve, the </a:t>
            </a:r>
            <a:r>
              <a:rPr lang="en-US" i="1" dirty="0"/>
              <a:t>sum</a:t>
            </a:r>
            <a:r>
              <a:rPr lang="en-US" dirty="0"/>
              <a:t> of the two distances to the focal points is a constant</a:t>
            </a:r>
          </a:p>
          <a:p>
            <a:pPr marL="0" indent="0">
              <a:buNone/>
            </a:pPr>
            <a:r>
              <a:rPr lang="en-US" dirty="0"/>
              <a:t>   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		</a:t>
            </a:r>
            <a:r>
              <a:rPr lang="en-US" dirty="0"/>
              <a:t>That is, PF</a:t>
            </a:r>
            <a:r>
              <a:rPr lang="en-US" baseline="-25000" dirty="0"/>
              <a:t>1</a:t>
            </a:r>
            <a:r>
              <a:rPr lang="en-US" dirty="0"/>
              <a:t>+ PF</a:t>
            </a:r>
            <a:r>
              <a:rPr lang="en-US" baseline="-25000" dirty="0"/>
              <a:t>2</a:t>
            </a:r>
            <a:r>
              <a:rPr lang="en-US" dirty="0"/>
              <a:t> = d</a:t>
            </a:r>
            <a:r>
              <a:rPr lang="en-US" baseline="-25000" dirty="0"/>
              <a:t>1</a:t>
            </a:r>
            <a:r>
              <a:rPr lang="en-US" dirty="0"/>
              <a:t> + d</a:t>
            </a:r>
            <a:r>
              <a:rPr lang="en-US" baseline="-25000" dirty="0"/>
              <a:t>2</a:t>
            </a:r>
            <a:r>
              <a:rPr lang="en-US" dirty="0"/>
              <a:t> = constant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C1F3E2-6566-6C47-9993-D6F2CD91E84D}"/>
              </a:ext>
            </a:extLst>
          </p:cNvPr>
          <p:cNvGrpSpPr/>
          <p:nvPr/>
        </p:nvGrpSpPr>
        <p:grpSpPr>
          <a:xfrm>
            <a:off x="3055758" y="3968869"/>
            <a:ext cx="4608512" cy="2592879"/>
            <a:chOff x="1620223" y="3429000"/>
            <a:chExt cx="4608512" cy="2592879"/>
          </a:xfrm>
        </p:grpSpPr>
        <p:pic>
          <p:nvPicPr>
            <p:cNvPr id="7170" name="Picture 2" descr="Deriving the Equation of an Ellipse Centered at the Origin | College Algebra">
              <a:extLst>
                <a:ext uri="{FF2B5EF4-FFF2-40B4-BE49-F238E27FC236}">
                  <a16:creationId xmlns:a16="http://schemas.microsoft.com/office/drawing/2014/main" id="{2600857D-6632-B54B-B723-4433FF8501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223" y="3429000"/>
              <a:ext cx="4608512" cy="2592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8076CA-9717-2F42-8CB5-548D2E7A82D7}"/>
                </a:ext>
              </a:extLst>
            </p:cNvPr>
            <p:cNvSpPr txBox="1"/>
            <p:nvPr/>
          </p:nvSpPr>
          <p:spPr>
            <a:xfrm>
              <a:off x="3097161" y="3613975"/>
              <a:ext cx="398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0B394F-D28D-4548-B41B-B779A04573AC}"/>
                </a:ext>
              </a:extLst>
            </p:cNvPr>
            <p:cNvSpPr txBox="1"/>
            <p:nvPr/>
          </p:nvSpPr>
          <p:spPr>
            <a:xfrm>
              <a:off x="2684206" y="4775248"/>
              <a:ext cx="453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D1EE5C-9E77-7545-9A12-CC82A76F7607}"/>
                </a:ext>
              </a:extLst>
            </p:cNvPr>
            <p:cNvSpPr txBox="1"/>
            <p:nvPr/>
          </p:nvSpPr>
          <p:spPr>
            <a:xfrm>
              <a:off x="4257367" y="4736514"/>
              <a:ext cx="398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-25000" dirty="0"/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FC5E56-02DC-334D-8B58-0C5C600E9024}"/>
              </a:ext>
            </a:extLst>
          </p:cNvPr>
          <p:cNvSpPr txBox="1"/>
          <p:nvPr/>
        </p:nvSpPr>
        <p:spPr>
          <a:xfrm>
            <a:off x="7765908" y="4546956"/>
            <a:ext cx="3822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will be shown that the constant is 2a</a:t>
            </a:r>
          </a:p>
          <a:p>
            <a:endParaRPr lang="en-US" dirty="0"/>
          </a:p>
          <a:p>
            <a:r>
              <a:rPr lang="en-US" dirty="0"/>
              <a:t>That is, d</a:t>
            </a:r>
            <a:r>
              <a:rPr lang="en-US" baseline="-25000" dirty="0"/>
              <a:t>1</a:t>
            </a:r>
            <a:r>
              <a:rPr lang="en-US" dirty="0"/>
              <a:t> + d</a:t>
            </a:r>
            <a:r>
              <a:rPr lang="en-US" baseline="-25000" dirty="0"/>
              <a:t>2</a:t>
            </a:r>
            <a:r>
              <a:rPr lang="en-US" dirty="0"/>
              <a:t> = 2a</a:t>
            </a:r>
          </a:p>
        </p:txBody>
      </p:sp>
    </p:spTree>
    <p:extLst>
      <p:ext uri="{BB962C8B-B14F-4D97-AF65-F5344CB8AC3E}">
        <p14:creationId xmlns:p14="http://schemas.microsoft.com/office/powerpoint/2010/main" val="361049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36A3-68DC-CB44-A463-B2BF7BE5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74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 can mathematically define conic sections (in the Euclidean plane) in a couple of ways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Note: many of the applications of conics come from their 3-dimensional analogs</a:t>
            </a:r>
            <a:br>
              <a:rPr lang="en-US" sz="2000" dirty="0"/>
            </a:br>
            <a:r>
              <a:rPr lang="en-US" sz="2000" dirty="0"/>
              <a:t>	In Math League, we study the 2-dimensional Cartesian planar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00D1-4A22-8A43-8A01-7904B11C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1282"/>
            <a:ext cx="10515600" cy="4351338"/>
          </a:xfrm>
        </p:spPr>
        <p:txBody>
          <a:bodyPr/>
          <a:lstStyle/>
          <a:p>
            <a:r>
              <a:rPr lang="en-US" dirty="0"/>
              <a:t>As a locus of points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Using definitions of distance</a:t>
            </a:r>
          </a:p>
          <a:p>
            <a:pPr lvl="1"/>
            <a:r>
              <a:rPr lang="en-US" dirty="0"/>
              <a:t>Using the idea of eccentricity and distance from focal point to directrix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Algebraically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Circles are planar curves that fit the definition</a:t>
            </a:r>
          </a:p>
          <a:p>
            <a:pPr lvl="2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Ax</a:t>
            </a:r>
            <a:r>
              <a:rPr lang="en-US" b="1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+ Cy</a:t>
            </a:r>
            <a:r>
              <a:rPr lang="en-US" b="1" baseline="30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+ Dx +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Ey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+ F = 0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where A = C  where A and C ≠ 0</a:t>
            </a:r>
          </a:p>
        </p:txBody>
      </p:sp>
    </p:spTree>
    <p:extLst>
      <p:ext uri="{BB962C8B-B14F-4D97-AF65-F5344CB8AC3E}">
        <p14:creationId xmlns:p14="http://schemas.microsoft.com/office/powerpoint/2010/main" val="136118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7979-4C5C-9D43-90E7-65850ABE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12" y="456298"/>
            <a:ext cx="10515600" cy="786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Conic sections as a locus of points</a:t>
            </a:r>
            <a:br>
              <a:rPr lang="en-US" dirty="0"/>
            </a:br>
            <a:r>
              <a:rPr lang="en-US" sz="2400" dirty="0"/>
              <a:t>Using the idea of eccentricity and distance from focal point to directrix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FA603-AF19-8A46-91D1-C61B7D512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7543"/>
                <a:ext cx="10515600" cy="5032375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Define a point F to be the focal point</a:t>
                </a:r>
              </a:p>
              <a:p>
                <a:r>
                  <a:rPr lang="en-US" dirty="0"/>
                  <a:t>Define a line L to be the directrix</a:t>
                </a:r>
              </a:p>
              <a:p>
                <a:r>
                  <a:rPr lang="en-US" dirty="0"/>
                  <a:t>Define a point P to be on the conic</a:t>
                </a:r>
              </a:p>
              <a:p>
                <a:endParaRPr lang="en-US" sz="4800" dirty="0"/>
              </a:p>
              <a:p>
                <a:pPr marL="0" indent="0">
                  <a:buNone/>
                </a:pPr>
                <a:r>
                  <a:rPr lang="en-US" sz="4800" dirty="0"/>
                  <a:t>P is on the conic if the distance FP divided by the distance LP = constant.   </a:t>
                </a:r>
              </a:p>
              <a:p>
                <a:pPr marL="0" indent="0">
                  <a:buNone/>
                </a:pPr>
                <a:endParaRPr lang="en-US" sz="4800" dirty="0"/>
              </a:p>
              <a:p>
                <a:pPr marL="0" indent="0">
                  <a:buNone/>
                </a:pPr>
                <a:r>
                  <a:rPr lang="en-US" sz="4800" dirty="0"/>
                  <a:t>That is,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8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en-US" sz="5800" b="0" i="1" smtClean="0">
                            <a:latin typeface="Cambria Math" panose="02040503050406030204" pitchFamily="18" charset="0"/>
                          </a:rPr>
                          <m:t>𝐿𝑃</m:t>
                        </m:r>
                      </m:den>
                    </m:f>
                    <m:r>
                      <a:rPr lang="en-US" sz="5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5800" dirty="0"/>
              </a:p>
              <a:p>
                <a:endParaRPr lang="en-US" sz="4800" dirty="0"/>
              </a:p>
              <a:p>
                <a:pPr marL="0" indent="0">
                  <a:buNone/>
                </a:pPr>
                <a:r>
                  <a:rPr lang="en-US" sz="4800" dirty="0"/>
                  <a:t>This is constant is known as the eccentricity, e,  of the conic.  </a:t>
                </a:r>
              </a:p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If e = 0, the conic is a circle (the limiting case of an ellipse)</a:t>
                </a:r>
              </a:p>
              <a:p>
                <a:r>
                  <a:rPr lang="en-US" dirty="0"/>
                  <a:t>If 0 &lt; e &lt; 1, the conic is an ellipse</a:t>
                </a: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If e = 1, the conic is a parabola</a:t>
                </a: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If e &gt; 1, the conic is a hyperbola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8FA603-AF19-8A46-91D1-C61B7D512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7543"/>
                <a:ext cx="10515600" cy="5032375"/>
              </a:xfrm>
              <a:blipFill>
                <a:blip r:embed="rId2"/>
                <a:stretch>
                  <a:fillRect l="-1086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2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AF16F4-D957-3C47-BD5D-47D5665CB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1" t="22222" r="17901" b="16049"/>
          <a:stretch/>
        </p:blipFill>
        <p:spPr>
          <a:xfrm>
            <a:off x="0" y="-2776"/>
            <a:ext cx="8370147" cy="686077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C528A68-B57A-F342-BED2-07E122E2C7C4}"/>
              </a:ext>
            </a:extLst>
          </p:cNvPr>
          <p:cNvSpPr/>
          <p:nvPr/>
        </p:nvSpPr>
        <p:spPr>
          <a:xfrm>
            <a:off x="3982771" y="3496624"/>
            <a:ext cx="162045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95692D-F545-9C4E-A7F2-9FC5C1B3CF64}"/>
              </a:ext>
            </a:extLst>
          </p:cNvPr>
          <p:cNvCxnSpPr>
            <a:cxnSpLocks/>
          </p:cNvCxnSpPr>
          <p:nvPr/>
        </p:nvCxnSpPr>
        <p:spPr>
          <a:xfrm>
            <a:off x="5437668" y="48307"/>
            <a:ext cx="0" cy="6758609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91FF16C-62B6-E34B-8D25-F71FEBB3BB35}"/>
              </a:ext>
            </a:extLst>
          </p:cNvPr>
          <p:cNvSpPr txBox="1"/>
          <p:nvPr/>
        </p:nvSpPr>
        <p:spPr>
          <a:xfrm>
            <a:off x="8870623" y="2837468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1/2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F1B7F9-0747-014D-99D9-63998EEB096F}"/>
              </a:ext>
            </a:extLst>
          </p:cNvPr>
          <p:cNvSpPr txBox="1"/>
          <p:nvPr/>
        </p:nvSpPr>
        <p:spPr>
          <a:xfrm>
            <a:off x="3773329" y="348936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DCE42-3603-F040-9DB5-66B430E53106}"/>
              </a:ext>
            </a:extLst>
          </p:cNvPr>
          <p:cNvSpPr txBox="1"/>
          <p:nvPr/>
        </p:nvSpPr>
        <p:spPr>
          <a:xfrm>
            <a:off x="5437668" y="412036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2B75BD-6B48-544E-B99E-55C55126C3B4}"/>
              </a:ext>
            </a:extLst>
          </p:cNvPr>
          <p:cNvSpPr/>
          <p:nvPr/>
        </p:nvSpPr>
        <p:spPr>
          <a:xfrm>
            <a:off x="4449933" y="3496623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A1B1E1-B25F-9048-AC7B-AC19FE6EAD6B}"/>
              </a:ext>
            </a:extLst>
          </p:cNvPr>
          <p:cNvCxnSpPr>
            <a:cxnSpLocks/>
          </p:cNvCxnSpPr>
          <p:nvPr/>
        </p:nvCxnSpPr>
        <p:spPr>
          <a:xfrm>
            <a:off x="4144816" y="3552898"/>
            <a:ext cx="30511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9F2D2D-D749-8D4F-BB44-CDD055088E37}"/>
              </a:ext>
            </a:extLst>
          </p:cNvPr>
          <p:cNvCxnSpPr>
            <a:cxnSpLocks/>
          </p:cNvCxnSpPr>
          <p:nvPr/>
        </p:nvCxnSpPr>
        <p:spPr>
          <a:xfrm>
            <a:off x="4611978" y="3552898"/>
            <a:ext cx="82569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2669BC8-FE3E-9A45-95BB-10CD5A6B925F}"/>
              </a:ext>
            </a:extLst>
          </p:cNvPr>
          <p:cNvSpPr txBox="1"/>
          <p:nvPr/>
        </p:nvSpPr>
        <p:spPr>
          <a:xfrm>
            <a:off x="4201431" y="3242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E5C037-DD71-5B41-81C7-9062AD37D1B4}"/>
              </a:ext>
            </a:extLst>
          </p:cNvPr>
          <p:cNvSpPr txBox="1"/>
          <p:nvPr/>
        </p:nvSpPr>
        <p:spPr>
          <a:xfrm>
            <a:off x="4860480" y="3242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383463-1A83-AC47-A38F-45B5553FFCBE}"/>
              </a:ext>
            </a:extLst>
          </p:cNvPr>
          <p:cNvCxnSpPr>
            <a:cxnSpLocks/>
          </p:cNvCxnSpPr>
          <p:nvPr/>
        </p:nvCxnSpPr>
        <p:spPr>
          <a:xfrm flipV="1">
            <a:off x="4077068" y="2893621"/>
            <a:ext cx="0" cy="65927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1CE1FAC-4D86-F343-A06B-CC42C0293709}"/>
              </a:ext>
            </a:extLst>
          </p:cNvPr>
          <p:cNvSpPr txBox="1"/>
          <p:nvPr/>
        </p:nvSpPr>
        <p:spPr>
          <a:xfrm>
            <a:off x="3843130" y="30104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B0EBA0-D2B4-864D-80E1-2765A2BC4CF0}"/>
              </a:ext>
            </a:extLst>
          </p:cNvPr>
          <p:cNvCxnSpPr>
            <a:cxnSpLocks/>
          </p:cNvCxnSpPr>
          <p:nvPr/>
        </p:nvCxnSpPr>
        <p:spPr>
          <a:xfrm>
            <a:off x="4077068" y="2893621"/>
            <a:ext cx="133016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6D3AC0C-DBAF-4044-BF0D-8F17A3433E30}"/>
              </a:ext>
            </a:extLst>
          </p:cNvPr>
          <p:cNvSpPr txBox="1"/>
          <p:nvPr/>
        </p:nvSpPr>
        <p:spPr>
          <a:xfrm>
            <a:off x="4571126" y="255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79EBF33-2375-6041-8EF9-B10F8ED774F5}"/>
              </a:ext>
            </a:extLst>
          </p:cNvPr>
          <p:cNvSpPr/>
          <p:nvPr/>
        </p:nvSpPr>
        <p:spPr>
          <a:xfrm>
            <a:off x="4006270" y="2820274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591E75-0A61-0648-BD9F-2067DEB990DE}"/>
              </a:ext>
            </a:extLst>
          </p:cNvPr>
          <p:cNvSpPr/>
          <p:nvPr/>
        </p:nvSpPr>
        <p:spPr>
          <a:xfrm>
            <a:off x="4006144" y="4155900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BA95B3-39FF-5D4F-96E5-A35CCB387674}"/>
              </a:ext>
            </a:extLst>
          </p:cNvPr>
          <p:cNvCxnSpPr>
            <a:cxnSpLocks/>
          </p:cNvCxnSpPr>
          <p:nvPr/>
        </p:nvCxnSpPr>
        <p:spPr>
          <a:xfrm flipH="1" flipV="1">
            <a:off x="3637808" y="2790701"/>
            <a:ext cx="419921" cy="76987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B29F09E-72E4-1345-8F69-92572FD58F0C}"/>
              </a:ext>
            </a:extLst>
          </p:cNvPr>
          <p:cNvSpPr txBox="1"/>
          <p:nvPr/>
        </p:nvSpPr>
        <p:spPr>
          <a:xfrm>
            <a:off x="3588532" y="29921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883AEF9-9C4B-E443-9C42-22177FE21134}"/>
              </a:ext>
            </a:extLst>
          </p:cNvPr>
          <p:cNvCxnSpPr>
            <a:cxnSpLocks/>
          </p:cNvCxnSpPr>
          <p:nvPr/>
        </p:nvCxnSpPr>
        <p:spPr>
          <a:xfrm>
            <a:off x="3637808" y="2762305"/>
            <a:ext cx="176942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FE897A9-7C5A-744A-B062-ADEDCB416D2D}"/>
              </a:ext>
            </a:extLst>
          </p:cNvPr>
          <p:cNvSpPr txBox="1"/>
          <p:nvPr/>
        </p:nvSpPr>
        <p:spPr>
          <a:xfrm>
            <a:off x="4124505" y="24636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C43574C-B1A7-7D4B-AC45-BC2FE8E995F0}"/>
              </a:ext>
            </a:extLst>
          </p:cNvPr>
          <p:cNvSpPr/>
          <p:nvPr/>
        </p:nvSpPr>
        <p:spPr>
          <a:xfrm>
            <a:off x="3549615" y="2709678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FEDB99-D573-8A4A-8CE3-A65B32FCB5BF}"/>
              </a:ext>
            </a:extLst>
          </p:cNvPr>
          <p:cNvSpPr/>
          <p:nvPr/>
        </p:nvSpPr>
        <p:spPr>
          <a:xfrm>
            <a:off x="3549614" y="4248973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E24E45C-145C-D349-9297-5BA4BE9CF6AD}"/>
              </a:ext>
            </a:extLst>
          </p:cNvPr>
          <p:cNvSpPr/>
          <p:nvPr/>
        </p:nvSpPr>
        <p:spPr>
          <a:xfrm>
            <a:off x="3082903" y="2830088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E4C8F6F-B2A6-9F49-9393-F1D1D47E90A8}"/>
              </a:ext>
            </a:extLst>
          </p:cNvPr>
          <p:cNvSpPr/>
          <p:nvPr/>
        </p:nvSpPr>
        <p:spPr>
          <a:xfrm>
            <a:off x="3079081" y="4167950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5658890-0ACC-8546-8130-8DACB3E9E0EB}"/>
              </a:ext>
            </a:extLst>
          </p:cNvPr>
          <p:cNvSpPr/>
          <p:nvPr/>
        </p:nvSpPr>
        <p:spPr>
          <a:xfrm>
            <a:off x="2635446" y="3496623"/>
            <a:ext cx="162045" cy="1620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B54EFC9-44E5-734A-87FF-CAFF1B602CB0}"/>
              </a:ext>
            </a:extLst>
          </p:cNvPr>
          <p:cNvSpPr/>
          <p:nvPr/>
        </p:nvSpPr>
        <p:spPr>
          <a:xfrm>
            <a:off x="2723413" y="2790701"/>
            <a:ext cx="1800088" cy="1567537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E2CE51-A87D-574E-87A1-B75B27676021}"/>
              </a:ext>
            </a:extLst>
          </p:cNvPr>
          <p:cNvSpPr txBox="1"/>
          <p:nvPr/>
        </p:nvSpPr>
        <p:spPr>
          <a:xfrm>
            <a:off x="4512671" y="349662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C6CAE7-E08F-E249-B53A-6B55BCBFE2CD}"/>
              </a:ext>
            </a:extLst>
          </p:cNvPr>
          <p:cNvSpPr txBox="1"/>
          <p:nvPr/>
        </p:nvSpPr>
        <p:spPr>
          <a:xfrm>
            <a:off x="8923433" y="3651201"/>
            <a:ext cx="141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P/LP  = 1/2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FD9B06C-EE21-314D-98D9-46B98527C469}"/>
              </a:ext>
            </a:extLst>
          </p:cNvPr>
          <p:cNvCxnSpPr>
            <a:cxnSpLocks/>
          </p:cNvCxnSpPr>
          <p:nvPr/>
        </p:nvCxnSpPr>
        <p:spPr>
          <a:xfrm>
            <a:off x="1760190" y="117318"/>
            <a:ext cx="0" cy="6758609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2425A006-0128-6F48-84B3-2F44E0C4D82D}"/>
              </a:ext>
            </a:extLst>
          </p:cNvPr>
          <p:cNvSpPr/>
          <p:nvPr/>
        </p:nvSpPr>
        <p:spPr>
          <a:xfrm>
            <a:off x="3089623" y="3496623"/>
            <a:ext cx="162045" cy="16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2890FA-4EA5-F34B-B320-42EBAE415DBF}"/>
              </a:ext>
            </a:extLst>
          </p:cNvPr>
          <p:cNvSpPr txBox="1"/>
          <p:nvPr/>
        </p:nvSpPr>
        <p:spPr>
          <a:xfrm>
            <a:off x="2905101" y="3543977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0ACA0A-6CFA-A34F-B06B-D5D3BB5C4C08}"/>
              </a:ext>
            </a:extLst>
          </p:cNvPr>
          <p:cNvSpPr txBox="1"/>
          <p:nvPr/>
        </p:nvSpPr>
        <p:spPr>
          <a:xfrm>
            <a:off x="8975065" y="4411018"/>
            <a:ext cx="85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Ellipse!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2FC828-872B-E249-BADC-508109462750}"/>
              </a:ext>
            </a:extLst>
          </p:cNvPr>
          <p:cNvSpPr txBox="1"/>
          <p:nvPr/>
        </p:nvSpPr>
        <p:spPr>
          <a:xfrm>
            <a:off x="8569526" y="292608"/>
            <a:ext cx="37159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Finding </a:t>
            </a:r>
            <a:r>
              <a:rPr lang="en-US" sz="2800" b="1"/>
              <a:t>an ellipse using </a:t>
            </a:r>
            <a:endParaRPr lang="en-US" sz="2800" b="1" dirty="0"/>
          </a:p>
          <a:p>
            <a:r>
              <a:rPr lang="en-US" sz="2800" b="1" dirty="0"/>
              <a:t>the idea</a:t>
            </a:r>
          </a:p>
          <a:p>
            <a:r>
              <a:rPr lang="en-US" sz="2800" b="1" dirty="0"/>
              <a:t>of eccentricity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65D78A-80DB-8B4B-AB22-AD050C9255D4}"/>
              </a:ext>
            </a:extLst>
          </p:cNvPr>
          <p:cNvSpPr txBox="1"/>
          <p:nvPr/>
        </p:nvSpPr>
        <p:spPr>
          <a:xfrm>
            <a:off x="9113003" y="5098942"/>
            <a:ext cx="2908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symmetry, we could have </a:t>
            </a:r>
          </a:p>
          <a:p>
            <a:r>
              <a:rPr lang="en-US" dirty="0"/>
              <a:t>created the same ellipse</a:t>
            </a:r>
          </a:p>
          <a:p>
            <a:r>
              <a:rPr lang="en-US" dirty="0"/>
              <a:t>with another focal point and </a:t>
            </a:r>
          </a:p>
          <a:p>
            <a:r>
              <a:rPr lang="en-US" dirty="0"/>
              <a:t>another directrix</a:t>
            </a:r>
          </a:p>
        </p:txBody>
      </p:sp>
    </p:spTree>
    <p:extLst>
      <p:ext uri="{BB962C8B-B14F-4D97-AF65-F5344CB8AC3E}">
        <p14:creationId xmlns:p14="http://schemas.microsoft.com/office/powerpoint/2010/main" val="3077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6" grpId="0" animBg="1"/>
      <p:bldP spid="23" grpId="0"/>
      <p:bldP spid="23" grpId="1"/>
      <p:bldP spid="24" grpId="0"/>
      <p:bldP spid="24" grpId="1"/>
      <p:bldP spid="27" grpId="0"/>
      <p:bldP spid="27" grpId="1"/>
      <p:bldP spid="30" grpId="0"/>
      <p:bldP spid="30" grpId="1"/>
      <p:bldP spid="31" grpId="0" animBg="1"/>
      <p:bldP spid="32" grpId="0" animBg="1"/>
      <p:bldP spid="35" grpId="0"/>
      <p:bldP spid="35" grpId="1"/>
      <p:bldP spid="38" grpId="0"/>
      <p:bldP spid="38" grpId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8" grpId="0" animBg="1"/>
      <p:bldP spid="49" grpId="0"/>
      <p:bldP spid="5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36A3-68DC-CB44-A463-B2BF7BE5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5744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 can mathematically define conic sections (in the Euclidean plane) in a couple of ways</a:t>
            </a:r>
            <a:br>
              <a:rPr lang="en-US" dirty="0"/>
            </a:br>
            <a:r>
              <a:rPr lang="en-US" dirty="0"/>
              <a:t>	</a:t>
            </a:r>
            <a:r>
              <a:rPr lang="en-US" sz="2000" dirty="0"/>
              <a:t>Note: many of the applications of conics come from their 3-dimensional analogs</a:t>
            </a:r>
            <a:br>
              <a:rPr lang="en-US" sz="2000" dirty="0"/>
            </a:br>
            <a:r>
              <a:rPr lang="en-US" sz="2000" dirty="0"/>
              <a:t>	In Math League, we study the 2-dimensional Cartesian planar conics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00D1-4A22-8A43-8A01-7904B11C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1282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 a locus of points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Using “common” definitions of distance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Using the idea of eccentricity and distance from focal point to directrix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Algebraically</a:t>
            </a:r>
          </a:p>
          <a:p>
            <a:pPr lvl="1"/>
            <a:r>
              <a:rPr lang="en-US" dirty="0"/>
              <a:t>Circles are planar curves that fit the definition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Ax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Cy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Dx + </a:t>
            </a:r>
            <a:r>
              <a:rPr lang="en-US" b="1" dirty="0" err="1">
                <a:solidFill>
                  <a:srgbClr val="7030A0"/>
                </a:solidFill>
              </a:rPr>
              <a:t>Ey</a:t>
            </a:r>
            <a:r>
              <a:rPr lang="en-US" b="1" dirty="0">
                <a:solidFill>
                  <a:srgbClr val="7030A0"/>
                </a:solidFill>
              </a:rPr>
              <a:t> + F = 0 </a:t>
            </a:r>
            <a:r>
              <a:rPr lang="en-US" dirty="0"/>
              <a:t>where A = C  where A and C ≠ 0</a:t>
            </a:r>
          </a:p>
        </p:txBody>
      </p:sp>
    </p:spTree>
    <p:extLst>
      <p:ext uri="{BB962C8B-B14F-4D97-AF65-F5344CB8AC3E}">
        <p14:creationId xmlns:p14="http://schemas.microsoft.com/office/powerpoint/2010/main" val="237547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EE8F9-3596-C84B-8A45-CB6BBFEC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1771376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Recognizing the different conics from their algebraic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62EAF-8B28-C844-B097-1AD17FFD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98" y="1690688"/>
            <a:ext cx="10589302" cy="50323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Ax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</a:t>
            </a:r>
            <a:r>
              <a:rPr lang="en-US" b="1" dirty="0" err="1">
                <a:solidFill>
                  <a:srgbClr val="7030A0"/>
                </a:solidFill>
              </a:rPr>
              <a:t>Bxy</a:t>
            </a:r>
            <a:r>
              <a:rPr lang="en-US" b="1" dirty="0">
                <a:solidFill>
                  <a:srgbClr val="7030A0"/>
                </a:solidFill>
              </a:rPr>
              <a:t> + Cy</a:t>
            </a:r>
            <a:r>
              <a:rPr lang="en-US" b="1" baseline="30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 + Dx + </a:t>
            </a:r>
            <a:r>
              <a:rPr lang="en-US" b="1" dirty="0" err="1">
                <a:solidFill>
                  <a:srgbClr val="7030A0"/>
                </a:solidFill>
              </a:rPr>
              <a:t>Ey</a:t>
            </a:r>
            <a:r>
              <a:rPr lang="en-US" b="1" dirty="0">
                <a:solidFill>
                  <a:srgbClr val="7030A0"/>
                </a:solidFill>
              </a:rPr>
              <a:t> + F = 0    General form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 concert with the other terms, the term </a:t>
            </a:r>
            <a:r>
              <a:rPr lang="en-US" b="1" dirty="0" err="1"/>
              <a:t>Bxy</a:t>
            </a:r>
            <a:r>
              <a:rPr lang="en-US" b="1" dirty="0"/>
              <a:t> does weird things to the graphs: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make the conic slanted (x</a:t>
            </a:r>
            <a:r>
              <a:rPr lang="en-US" b="1" baseline="30000" dirty="0"/>
              <a:t>2 </a:t>
            </a:r>
            <a:r>
              <a:rPr lang="en-US" b="1" dirty="0"/>
              <a:t>– 7xy + 13y</a:t>
            </a:r>
            <a:r>
              <a:rPr lang="en-US" b="1" baseline="30000" dirty="0"/>
              <a:t>2  </a:t>
            </a:r>
            <a:r>
              <a:rPr lang="en-US" b="1" dirty="0"/>
              <a:t>= 4),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cause the graph to degenerate to a line (x</a:t>
            </a:r>
            <a:r>
              <a:rPr lang="en-US" b="1" baseline="30000" dirty="0"/>
              <a:t>2</a:t>
            </a:r>
            <a:r>
              <a:rPr lang="en-US" b="1" dirty="0"/>
              <a:t> – 2xy + y</a:t>
            </a:r>
            <a:r>
              <a:rPr lang="en-US" b="1" baseline="30000" dirty="0"/>
              <a:t>2</a:t>
            </a:r>
            <a:r>
              <a:rPr lang="en-US" b="1" dirty="0"/>
              <a:t> = 0),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create two || lines (x</a:t>
            </a:r>
            <a:r>
              <a:rPr lang="en-US" b="1" baseline="30000" dirty="0"/>
              <a:t>2</a:t>
            </a:r>
            <a:r>
              <a:rPr lang="en-US" b="1" dirty="0"/>
              <a:t> – 2xy + y</a:t>
            </a:r>
            <a:r>
              <a:rPr lang="en-US" b="1" baseline="30000" dirty="0"/>
              <a:t>2</a:t>
            </a:r>
            <a:r>
              <a:rPr lang="en-US" b="1" dirty="0"/>
              <a:t> = 4),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create intersecting lines (x</a:t>
            </a:r>
            <a:r>
              <a:rPr lang="en-US" b="1" baseline="30000" dirty="0"/>
              <a:t>2</a:t>
            </a:r>
            <a:r>
              <a:rPr lang="en-US" b="1" dirty="0"/>
              <a:t> – 4xy + y</a:t>
            </a:r>
            <a:r>
              <a:rPr lang="en-US" b="1" baseline="30000" dirty="0"/>
              <a:t>2</a:t>
            </a:r>
            <a:r>
              <a:rPr lang="en-US" b="1" dirty="0"/>
              <a:t> = 0),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/>
              <a:t>it can cause what you think is an ellipse to be a hyperbola (x</a:t>
            </a:r>
            <a:r>
              <a:rPr lang="en-US" b="1" baseline="30000" dirty="0"/>
              <a:t>2</a:t>
            </a:r>
            <a:r>
              <a:rPr lang="en-US" b="1" dirty="0"/>
              <a:t> – 7xy + 2y</a:t>
            </a:r>
            <a:r>
              <a:rPr lang="en-US" b="1" baseline="30000" dirty="0"/>
              <a:t>2 </a:t>
            </a:r>
            <a:r>
              <a:rPr lang="en-US" b="1" dirty="0"/>
              <a:t>= 4)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hard to predict based on the interactions with the other terms.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So for most of this discussion, we are going to assume B = 0.  Math League rarely uses conics with a B value but we will show a couple of examples later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07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4809</TotalTime>
  <Words>2540</Words>
  <Application>Microsoft Macintosh PowerPoint</Application>
  <PresentationFormat>Widescreen</PresentationFormat>
  <Paragraphs>321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Courier New</vt:lpstr>
      <vt:lpstr>Office Theme</vt:lpstr>
      <vt:lpstr>A Primer on Conic Sections part three  Ellipses</vt:lpstr>
      <vt:lpstr>What is an Ellipse? </vt:lpstr>
      <vt:lpstr>We can mathematically define conic sections (in the Euclidean plane) in a couple of ways  Note: many of the applications of conics come from their 3-dimensional analogs  In Math League, we study the 2-dimensional Cartesian planar conics</vt:lpstr>
      <vt:lpstr>Conic sections as a locus of points</vt:lpstr>
      <vt:lpstr>We can mathematically define conic sections (in the Euclidean plane) in a couple of ways  Note: many of the applications of conics come from their 3-dimensional analogs  In Math League, we study the 2-dimensional Cartesian planar conics</vt:lpstr>
      <vt:lpstr>Conic sections as a locus of points Using the idea of eccentricity and distance from focal point to directrix </vt:lpstr>
      <vt:lpstr>PowerPoint Presentation</vt:lpstr>
      <vt:lpstr>We can mathematically define conic sections (in the Euclidean plane) in a couple of ways  Note: many of the applications of conics come from their 3-dimensional analogs  In Math League, we study the 2-dimensional Cartesian planar conics</vt:lpstr>
      <vt:lpstr>Recognizing the different conics from their algebraic definition</vt:lpstr>
      <vt:lpstr>Recognizing the different conics from their algebraic definition</vt:lpstr>
      <vt:lpstr>Definitions we can use in conics</vt:lpstr>
      <vt:lpstr>Definitions we can use in conics</vt:lpstr>
      <vt:lpstr>Relationships we can use in conics</vt:lpstr>
      <vt:lpstr>PowerPoint Presentation</vt:lpstr>
      <vt:lpstr>Let’s show that those formulas work</vt:lpstr>
      <vt:lpstr>Let’s show that those formulas work</vt:lpstr>
      <vt:lpstr>Let’s show that those formulas work</vt:lpstr>
      <vt:lpstr>A problem with Bxy</vt:lpstr>
      <vt:lpstr>PowerPoint Presentation</vt:lpstr>
      <vt:lpstr>Typically Math League deals with ellipses in standard form.  This from Wikipedia</vt:lpstr>
      <vt:lpstr>Standard Forms of an Ellipse</vt:lpstr>
      <vt:lpstr>Ellipse Problems from last 20+ years</vt:lpstr>
      <vt:lpstr>2008 – 2009 #2</vt:lpstr>
      <vt:lpstr>2008 – 2009 #2  alternate version</vt:lpstr>
      <vt:lpstr>2008 – 2009 #2  alternate version</vt:lpstr>
      <vt:lpstr>2010 – 2011   #4</vt:lpstr>
      <vt:lpstr>2010 – 2011   #4 Alternat solution</vt:lpstr>
      <vt:lpstr>2014 – 2015   #4</vt:lpstr>
      <vt:lpstr>2014 – 2015   #4</vt:lpstr>
      <vt:lpstr>A prepared Math Teamer should look at this problem and be confident </vt:lpstr>
      <vt:lpstr>PowerPoint Presentation</vt:lpstr>
      <vt:lpstr>Find the Latus Rectum of the ellipse</vt:lpstr>
      <vt:lpstr>Technology</vt:lpstr>
      <vt:lpstr>This is the end of part three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Primer on Conic Sections</dc:title>
  <dc:creator>tom young</dc:creator>
  <cp:lastModifiedBy>tom young</cp:lastModifiedBy>
  <cp:revision>149</cp:revision>
  <dcterms:created xsi:type="dcterms:W3CDTF">2020-09-28T16:34:29Z</dcterms:created>
  <dcterms:modified xsi:type="dcterms:W3CDTF">2020-10-04T23:01:21Z</dcterms:modified>
</cp:coreProperties>
</file>