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12" r:id="rId4"/>
    <p:sldId id="265" r:id="rId5"/>
    <p:sldId id="275" r:id="rId6"/>
    <p:sldId id="271" r:id="rId7"/>
    <p:sldId id="276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29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898D-2B8C-B648-A24D-8992E9F65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68BA5-DBA9-CF40-91F9-7CF84F473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67DD0-5793-554E-BFDA-BA344C221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85B47-1ADB-394E-912E-1303AA45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0F999-29D5-FE43-968F-2404F75E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8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4A47-ACF2-2E47-80DD-529ABC7D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02E57-EDE7-454C-8DE3-D5DB7DBD0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1A526-2BE4-E24D-A524-1C4B876C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34268-290F-1A4C-8AF5-300C9FB79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934CC-6323-A749-A1D2-564753FD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6E8ADB-6D41-0646-A7E9-0FBD6C533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5C779-2E66-D44D-93B2-64E12E4FD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E7FEF-C1B1-F345-A66C-EF9AC5D0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4B6AA-16E9-DE4C-B733-846B8FB8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ACA97-6838-3E40-AFB9-B169B043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6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4CF61-C145-4D49-AD4E-08A719F4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B9AF2-5250-DC41-AC3A-F71EDA79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E2ABC-F277-4B47-A233-9037F229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EE9D8-303E-2A44-B24E-75B88209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1A1EA-7749-D849-9CB3-736F2C19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0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72AE-6C5C-0346-A205-8013ED17B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F2318-E47A-3E4B-8762-93797A5E1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339B-80C4-3044-A1FF-1EB29D4E4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BAEE0-4BEB-224C-AF47-B712E090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75089-8C3F-804B-9A60-99CB7403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8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5A350-886B-CC46-9E49-A265807EF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22203-F514-754B-B7BB-7F3A23849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0BADF-D653-8642-A784-5F843FF67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7E137-252A-9947-92F3-5326A6D8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918C3-A585-7448-8B14-784C8F803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9BE7B-F3B9-D34A-9116-0E8CCE7F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DB45-083B-E248-B339-5101D6F57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E0AAC-08BA-BC40-A5DC-3423CDFD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1BED3-499E-9A48-BF35-57B30822C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CF90A-7090-E442-A81D-7F0E808F2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CFC5F-56CC-654A-9A43-4840C837C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DAA977-38F9-C846-8515-289098DF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BB599-4960-6445-B8F4-92D9BB4CC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2C962E-7908-3843-B789-64F9396C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5871A-8BFC-C94F-B0B1-33EFC5F6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C3AAC1-B408-CD41-98D0-0DF6F44E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A6F71-BC14-FF4D-B718-D493E6D4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DC65A-BE08-7249-A388-CFED4808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1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AD059-8A52-B14C-A9DE-AA676FA89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26C334-BB5A-544C-AFA9-A65D2128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49FEC-B553-BA47-BDBB-A4C250AC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0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5EB1F-F2EA-7A45-8974-A56FB31D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277E8-4183-044A-902F-55C781584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1CB11-EB23-BC44-BBF0-416E46DBD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C5112-FF83-5F48-803C-B42EBC62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EB20F-2094-C247-897C-F23435EE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FD2EC-85CA-0844-A589-D0306255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0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EA017-B10A-C840-A951-4A2DE07B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810880-0FF4-F942-9CB0-4AD8EFB9B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17147-CB5E-B048-B0BD-288FEC83A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F4CAD-CAAB-DF40-BF46-050EFF69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32662-6977-4543-A59E-B89036C7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F6614-538B-8342-9894-597512C4A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8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44A77C-9FC2-6F4F-A039-F767B10C0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21C61-9B9C-A446-9723-521B141C3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DF426-A934-4F40-BABA-49AE3D6DF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2DB3-E181-7541-A1EF-AD3282EF09A4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EDABC-04A4-8F4B-884B-8B64B5A9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FF67B-E2AF-9241-B31F-E4C59CE0E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D2DF-A20B-9744-A569-726387B22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5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6.png"/><Relationship Id="rId9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64FFB-BDCE-704F-922F-3952445B4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8095" y="25612"/>
            <a:ext cx="9355810" cy="3043712"/>
          </a:xfrm>
        </p:spPr>
        <p:txBody>
          <a:bodyPr>
            <a:normAutofit/>
          </a:bodyPr>
          <a:lstStyle/>
          <a:p>
            <a:r>
              <a:rPr lang="en-US" dirty="0"/>
              <a:t>A Primer on Conic Sections</a:t>
            </a:r>
            <a:br>
              <a:rPr lang="en-US" dirty="0"/>
            </a:br>
            <a:r>
              <a:rPr lang="en-US" sz="3200" dirty="0"/>
              <a:t>part two</a:t>
            </a:r>
            <a:br>
              <a:rPr lang="en-US" sz="3200" dirty="0"/>
            </a:br>
            <a:br>
              <a:rPr lang="en-US" sz="3200" dirty="0"/>
            </a:br>
            <a:r>
              <a:rPr lang="en-US" sz="7300" dirty="0"/>
              <a:t>Circles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D0C65D-76F4-2D41-B02D-69687EDC2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4288"/>
            <a:ext cx="9144000" cy="30437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Presented at the MN State HS Mathematics League </a:t>
            </a:r>
          </a:p>
          <a:p>
            <a:r>
              <a:rPr lang="en-US" sz="3000" dirty="0"/>
              <a:t>Coaches Conference </a:t>
            </a:r>
          </a:p>
          <a:p>
            <a:endParaRPr lang="en-US" dirty="0"/>
          </a:p>
          <a:p>
            <a:r>
              <a:rPr lang="en-US" dirty="0"/>
              <a:t>October 3</a:t>
            </a:r>
            <a:r>
              <a:rPr lang="en-US" baseline="30000" dirty="0"/>
              <a:t>rd</a:t>
            </a:r>
            <a:r>
              <a:rPr lang="en-US" dirty="0"/>
              <a:t>, 2020</a:t>
            </a:r>
          </a:p>
          <a:p>
            <a:endParaRPr lang="en-US" dirty="0"/>
          </a:p>
          <a:p>
            <a:r>
              <a:rPr lang="en-US" dirty="0"/>
              <a:t>by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Tom Young, 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255032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C950-1658-8C4E-8A28-80E62B03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625" y="298337"/>
            <a:ext cx="10515600" cy="1325563"/>
          </a:xfrm>
        </p:spPr>
        <p:txBody>
          <a:bodyPr/>
          <a:lstStyle/>
          <a:p>
            <a:r>
              <a:rPr lang="en-US" dirty="0"/>
              <a:t>2004 – 2005 Meet 4 #4D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D326E9-F9A9-5A4F-8D12-AB03DD4799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2533" y="1623900"/>
                <a:ext cx="10981267" cy="45530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The circle x</a:t>
                </a:r>
                <a:r>
                  <a:rPr lang="en-US" sz="1800" baseline="30000" dirty="0"/>
                  <a:t>2</a:t>
                </a:r>
                <a:r>
                  <a:rPr lang="en-US" sz="1800" dirty="0"/>
                  <a:t> + y</a:t>
                </a:r>
                <a:r>
                  <a:rPr lang="en-US" sz="1800" baseline="30000" dirty="0"/>
                  <a:t>2</a:t>
                </a:r>
                <a:r>
                  <a:rPr lang="en-US" sz="1800" dirty="0"/>
                  <a:t> = 25 passes through (0,5) and (3,4) and is tangent to the line y + 5 =0.  Find the radius of a second circle with the same properties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Third thing to do: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Find the distances</a:t>
                </a:r>
              </a:p>
              <a:p>
                <a:pPr marL="0" indent="0">
                  <a:buNone/>
                </a:pPr>
                <a:r>
                  <a:rPr lang="en-US" dirty="0"/>
                  <a:t>Center to (0,5)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−0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−5)2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Center to (3,4)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−4)2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Center to </a:t>
                </a:r>
                <a:r>
                  <a:rPr lang="en-US" b="1" dirty="0"/>
                  <a:t>(h,–5)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5)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D326E9-F9A9-5A4F-8D12-AB03DD4799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2533" y="1623900"/>
                <a:ext cx="10981267" cy="4553063"/>
              </a:xfrm>
              <a:blipFill>
                <a:blip r:embed="rId2"/>
                <a:stretch>
                  <a:fillRect l="-1155" t="-1111" b="-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7CC49F-AAEF-0842-A6C7-62771B3BB4AB}"/>
              </a:ext>
            </a:extLst>
          </p:cNvPr>
          <p:cNvCxnSpPr>
            <a:stCxn id="14" idx="0"/>
            <a:endCxn id="10" idx="7"/>
          </p:cNvCxnSpPr>
          <p:nvPr/>
        </p:nvCxnSpPr>
        <p:spPr>
          <a:xfrm>
            <a:off x="8671227" y="5430101"/>
            <a:ext cx="40177" cy="50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BDDBB10-B19D-6D4D-8D35-FFA733404CDB}"/>
              </a:ext>
            </a:extLst>
          </p:cNvPr>
          <p:cNvGrpSpPr/>
          <p:nvPr/>
        </p:nvGrpSpPr>
        <p:grpSpPr>
          <a:xfrm>
            <a:off x="7982817" y="2564495"/>
            <a:ext cx="3370983" cy="3612468"/>
            <a:chOff x="8448484" y="2520896"/>
            <a:chExt cx="3370983" cy="361246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B57CFC6-B8E8-A54D-9F9B-20EC4C05B150}"/>
                </a:ext>
              </a:extLst>
            </p:cNvPr>
            <p:cNvGrpSpPr/>
            <p:nvPr/>
          </p:nvGrpSpPr>
          <p:grpSpPr>
            <a:xfrm>
              <a:off x="8448484" y="2520896"/>
              <a:ext cx="3370983" cy="3248192"/>
              <a:chOff x="4866905" y="-240486"/>
              <a:chExt cx="6520027" cy="6619174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89CD99A9-611D-B049-B0C5-E52794D53DC0}"/>
                  </a:ext>
                </a:extLst>
              </p:cNvPr>
              <p:cNvGrpSpPr/>
              <p:nvPr/>
            </p:nvGrpSpPr>
            <p:grpSpPr>
              <a:xfrm>
                <a:off x="5473152" y="5507442"/>
                <a:ext cx="4377586" cy="871246"/>
                <a:chOff x="6096000" y="2984312"/>
                <a:chExt cx="15762753" cy="3192651"/>
              </a:xfrm>
            </p:grpSpPr>
            <p:cxnSp>
              <p:nvCxnSpPr>
                <p:cNvPr id="5" name="Straight Connector 4">
                  <a:extLst>
                    <a:ext uri="{FF2B5EF4-FFF2-40B4-BE49-F238E27FC236}">
                      <a16:creationId xmlns:a16="http://schemas.microsoft.com/office/drawing/2014/main" id="{B1A9AC8B-057A-6D42-A865-2CB560320C1D}"/>
                    </a:ext>
                  </a:extLst>
                </p:cNvPr>
                <p:cNvCxnSpPr/>
                <p:nvPr/>
              </p:nvCxnSpPr>
              <p:spPr>
                <a:xfrm>
                  <a:off x="8074618" y="2984312"/>
                  <a:ext cx="0" cy="3192651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>
                  <a:extLst>
                    <a:ext uri="{FF2B5EF4-FFF2-40B4-BE49-F238E27FC236}">
                      <a16:creationId xmlns:a16="http://schemas.microsoft.com/office/drawing/2014/main" id="{053A5551-5A2C-8242-99D4-9B1FE427F2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6000" y="4516059"/>
                  <a:ext cx="15762753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DEC9492-3EA2-6C4D-AB53-2E0E749BD69A}"/>
                    </a:ext>
                  </a:extLst>
                </p:cNvPr>
                <p:cNvSpPr/>
                <p:nvPr/>
              </p:nvSpPr>
              <p:spPr>
                <a:xfrm>
                  <a:off x="6857473" y="3333023"/>
                  <a:ext cx="2495226" cy="2495226"/>
                </a:xfrm>
                <a:prstGeom prst="ellipse">
                  <a:avLst/>
                </a:prstGeom>
                <a:noFill/>
                <a:ln w="984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2941A2CD-501F-A746-B56F-C65EC4A848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6000" y="5813642"/>
                  <a:ext cx="14719018" cy="0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640A90FF-DE0C-7043-BAE4-1C3D9A9672F5}"/>
                    </a:ext>
                  </a:extLst>
                </p:cNvPr>
                <p:cNvSpPr/>
                <p:nvPr/>
              </p:nvSpPr>
              <p:spPr>
                <a:xfrm>
                  <a:off x="7942357" y="3061559"/>
                  <a:ext cx="325464" cy="31383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618602EF-97CD-C943-8E65-7FCA0E9F1A5A}"/>
                    </a:ext>
                  </a:extLst>
                </p:cNvPr>
                <p:cNvSpPr/>
                <p:nvPr/>
              </p:nvSpPr>
              <p:spPr>
                <a:xfrm>
                  <a:off x="8544736" y="3320021"/>
                  <a:ext cx="325464" cy="3138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E361F5E4-14BF-274D-8AE5-C3DE094A4969}"/>
                  </a:ext>
                </a:extLst>
              </p:cNvPr>
              <p:cNvSpPr/>
              <p:nvPr/>
            </p:nvSpPr>
            <p:spPr>
              <a:xfrm>
                <a:off x="4866905" y="-240486"/>
                <a:ext cx="6520027" cy="652002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1FE32FF-8469-4E46-BD29-D4BC55227081}"/>
                  </a:ext>
                </a:extLst>
              </p:cNvPr>
              <p:cNvSpPr txBox="1"/>
              <p:nvPr/>
            </p:nvSpPr>
            <p:spPr>
              <a:xfrm>
                <a:off x="8126918" y="2759400"/>
                <a:ext cx="1599123" cy="752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(</a:t>
                </a:r>
                <a:r>
                  <a:rPr lang="en-US" dirty="0" err="1"/>
                  <a:t>h,k</a:t>
                </a:r>
                <a:r>
                  <a:rPr lang="en-US" dirty="0"/>
                  <a:t>)</a:t>
                </a:r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D7F11670-B170-034D-B89E-16573EA90EA0}"/>
                  </a:ext>
                </a:extLst>
              </p:cNvPr>
              <p:cNvCxnSpPr>
                <a:cxnSpLocks/>
                <a:endCxn id="13" idx="5"/>
              </p:cNvCxnSpPr>
              <p:nvPr/>
            </p:nvCxnSpPr>
            <p:spPr>
              <a:xfrm flipH="1">
                <a:off x="6063067" y="3035778"/>
                <a:ext cx="1969133" cy="256584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1A867EC-393C-C04A-8046-20AF8709EE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52057" y="3075013"/>
                <a:ext cx="1763892" cy="252404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41673C7D-A1B1-A74E-9C9C-81BDD84E10E0}"/>
                  </a:ext>
                </a:extLst>
              </p:cNvPr>
              <p:cNvCxnSpPr>
                <a:cxnSpLocks/>
                <a:endCxn id="7" idx="4"/>
              </p:cNvCxnSpPr>
              <p:nvPr/>
            </p:nvCxnSpPr>
            <p:spPr>
              <a:xfrm>
                <a:off x="8071434" y="3130496"/>
                <a:ext cx="55485" cy="31490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3909D02-2E18-0E4E-8BD1-F0D0C8460DCE}"/>
                </a:ext>
              </a:extLst>
            </p:cNvPr>
            <p:cNvSpPr/>
            <p:nvPr/>
          </p:nvSpPr>
          <p:spPr>
            <a:xfrm>
              <a:off x="10041988" y="4090684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7DB0339-30B3-744A-878D-CAC3CD13199B}"/>
                </a:ext>
              </a:extLst>
            </p:cNvPr>
            <p:cNvSpPr/>
            <p:nvPr/>
          </p:nvSpPr>
          <p:spPr>
            <a:xfrm>
              <a:off x="10076602" y="5672851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4F20DFD-7933-B74C-A4CD-CBDBB66C12DA}"/>
                </a:ext>
              </a:extLst>
            </p:cNvPr>
            <p:cNvSpPr txBox="1"/>
            <p:nvPr/>
          </p:nvSpPr>
          <p:spPr>
            <a:xfrm>
              <a:off x="10001791" y="5764032"/>
              <a:ext cx="826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(h,–5)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9675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C950-1658-8C4E-8A28-80E62B03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625" y="298337"/>
            <a:ext cx="10515600" cy="1325563"/>
          </a:xfrm>
        </p:spPr>
        <p:txBody>
          <a:bodyPr/>
          <a:lstStyle/>
          <a:p>
            <a:r>
              <a:rPr lang="en-US" dirty="0"/>
              <a:t>2004 – 2005 Meet 4 #4D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D326E9-F9A9-5A4F-8D12-AB03DD4799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2533" y="1623900"/>
                <a:ext cx="10981267" cy="455306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The circle x</a:t>
                </a:r>
                <a:r>
                  <a:rPr lang="en-US" sz="1800" baseline="30000" dirty="0"/>
                  <a:t>2</a:t>
                </a:r>
                <a:r>
                  <a:rPr lang="en-US" sz="1800" dirty="0"/>
                  <a:t> + y</a:t>
                </a:r>
                <a:r>
                  <a:rPr lang="en-US" sz="1800" baseline="30000" dirty="0"/>
                  <a:t>2</a:t>
                </a:r>
                <a:r>
                  <a:rPr lang="en-US" sz="1800" dirty="0"/>
                  <a:t> = 25 passes through (0,5) and (3,4) and is tangent to the line y + 5 =0.  Find the radius of a second circle with the same properties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Fourth thing to do:    the distances must be equal since they are radii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−0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−5)2</m:t>
                        </m:r>
                      </m:e>
                    </m:rad>
                  </m:oMath>
                </a14:m>
                <a:r>
                  <a:rPr lang="en-US" dirty="0"/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−4)2</m:t>
                        </m:r>
                      </m:e>
                    </m:ra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5)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trike="sngStrike" dirty="0"/>
                  <a:t>h</a:t>
                </a:r>
                <a:r>
                  <a:rPr lang="en-US" strike="sngStrike" baseline="30000" dirty="0"/>
                  <a:t>2</a:t>
                </a:r>
                <a:r>
                  <a:rPr lang="en-US" dirty="0"/>
                  <a:t> + </a:t>
                </a:r>
                <a:r>
                  <a:rPr lang="en-US" strike="sngStrike" dirty="0"/>
                  <a:t>k</a:t>
                </a:r>
                <a:r>
                  <a:rPr lang="en-US" strike="sngStrike" baseline="30000" dirty="0"/>
                  <a:t>2</a:t>
                </a:r>
                <a:r>
                  <a:rPr lang="en-US" dirty="0"/>
                  <a:t> – 10k + </a:t>
                </a:r>
                <a:r>
                  <a:rPr lang="en-US" strike="sngStrike" dirty="0"/>
                  <a:t>25</a:t>
                </a:r>
                <a:r>
                  <a:rPr lang="en-US" dirty="0"/>
                  <a:t> = </a:t>
                </a:r>
                <a:r>
                  <a:rPr lang="en-US" strike="sngStrike" dirty="0"/>
                  <a:t>h</a:t>
                </a:r>
                <a:r>
                  <a:rPr lang="en-US" strike="sngStrike" baseline="30000" dirty="0"/>
                  <a:t>2</a:t>
                </a:r>
                <a:r>
                  <a:rPr lang="en-US" dirty="0"/>
                  <a:t> – 6h + </a:t>
                </a:r>
                <a:r>
                  <a:rPr lang="en-US" strike="sngStrike" dirty="0"/>
                  <a:t>9</a:t>
                </a:r>
                <a:r>
                  <a:rPr lang="en-US" dirty="0"/>
                  <a:t> + </a:t>
                </a:r>
                <a:r>
                  <a:rPr lang="en-US" strike="sngStrike" dirty="0"/>
                  <a:t>k</a:t>
                </a:r>
                <a:r>
                  <a:rPr lang="en-US" strike="sngStrike" baseline="30000" dirty="0"/>
                  <a:t>2</a:t>
                </a:r>
                <a:r>
                  <a:rPr lang="en-US" dirty="0"/>
                  <a:t> – 8k + </a:t>
                </a:r>
                <a:r>
                  <a:rPr lang="en-US" strike="sngStrike" dirty="0"/>
                  <a:t>16 </a:t>
                </a:r>
                <a:r>
                  <a:rPr lang="en-US" dirty="0"/>
                  <a:t>        by working with first two</a:t>
                </a:r>
                <a:endParaRPr lang="en-US" strike="sngStrike" dirty="0"/>
              </a:p>
              <a:p>
                <a:pPr marL="0" indent="0">
                  <a:buNone/>
                </a:pPr>
                <a:r>
                  <a:rPr lang="en-US" dirty="0"/>
                  <a:t>–2k = – 6h</a:t>
                </a:r>
              </a:p>
              <a:p>
                <a:pPr marL="0" indent="0">
                  <a:buNone/>
                </a:pPr>
                <a:r>
                  <a:rPr lang="en-US" dirty="0"/>
                  <a:t>k = 3h				</a:t>
                </a:r>
                <a:r>
                  <a:rPr lang="en-US" b="1" dirty="0">
                    <a:solidFill>
                      <a:srgbClr val="00B050"/>
                    </a:solidFill>
                  </a:rPr>
                  <a:t>the rest is algebra which results in h = 60, k = 180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D326E9-F9A9-5A4F-8D12-AB03DD4799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2533" y="1623900"/>
                <a:ext cx="10981267" cy="4553063"/>
              </a:xfrm>
              <a:blipFill>
                <a:blip r:embed="rId2"/>
                <a:stretch>
                  <a:fillRect l="-1039" t="-833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7CC49F-AAEF-0842-A6C7-62771B3BB4AB}"/>
              </a:ext>
            </a:extLst>
          </p:cNvPr>
          <p:cNvCxnSpPr>
            <a:cxnSpLocks/>
          </p:cNvCxnSpPr>
          <p:nvPr/>
        </p:nvCxnSpPr>
        <p:spPr>
          <a:xfrm>
            <a:off x="9136894" y="5386502"/>
            <a:ext cx="40177" cy="50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068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C950-1658-8C4E-8A28-80E62B03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625" y="298337"/>
            <a:ext cx="10515600" cy="1325563"/>
          </a:xfrm>
        </p:spPr>
        <p:txBody>
          <a:bodyPr/>
          <a:lstStyle/>
          <a:p>
            <a:r>
              <a:rPr lang="en-US" dirty="0"/>
              <a:t>2004 – 2005 Meet 4 #4D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26E9-F9A9-5A4F-8D12-AB03DD479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623900"/>
            <a:ext cx="10981267" cy="45530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/>
              <a:t>The circle x</a:t>
            </a:r>
            <a:r>
              <a:rPr lang="en-US" sz="1800" baseline="30000" dirty="0"/>
              <a:t>2</a:t>
            </a:r>
            <a:r>
              <a:rPr lang="en-US" sz="1800" dirty="0"/>
              <a:t> + y</a:t>
            </a:r>
            <a:r>
              <a:rPr lang="en-US" sz="1800" baseline="30000" dirty="0"/>
              <a:t>2</a:t>
            </a:r>
            <a:r>
              <a:rPr lang="en-US" sz="1800" dirty="0"/>
              <a:t> = 25 passes through (0,5) and (3,4) and is tangent to the line y + 5 =0.  Find the radius of a second circle with the same properties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Fifth thing to do:    but it asks for the radius!!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Some students would use the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center (60, 180) and the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point (0,5) and try the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distance formula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But isn’t the radius just 5 more than k?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Therefore r = 185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7CC49F-AAEF-0842-A6C7-62771B3BB4AB}"/>
              </a:ext>
            </a:extLst>
          </p:cNvPr>
          <p:cNvCxnSpPr>
            <a:cxnSpLocks/>
          </p:cNvCxnSpPr>
          <p:nvPr/>
        </p:nvCxnSpPr>
        <p:spPr>
          <a:xfrm>
            <a:off x="9136894" y="5386502"/>
            <a:ext cx="40177" cy="50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A6015FC-CE53-8B47-A014-224EAC894B9D}"/>
              </a:ext>
            </a:extLst>
          </p:cNvPr>
          <p:cNvGrpSpPr/>
          <p:nvPr/>
        </p:nvGrpSpPr>
        <p:grpSpPr>
          <a:xfrm>
            <a:off x="7982817" y="2564495"/>
            <a:ext cx="3370983" cy="3612468"/>
            <a:chOff x="8448484" y="2520896"/>
            <a:chExt cx="3370983" cy="361246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4F868C3-5785-1B4D-A2F1-DE46D6D9EDB9}"/>
                </a:ext>
              </a:extLst>
            </p:cNvPr>
            <p:cNvGrpSpPr/>
            <p:nvPr/>
          </p:nvGrpSpPr>
          <p:grpSpPr>
            <a:xfrm>
              <a:off x="8448484" y="2520896"/>
              <a:ext cx="3370983" cy="3248192"/>
              <a:chOff x="4866905" y="-240486"/>
              <a:chExt cx="6520027" cy="661917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B1DE74BA-16BB-5E46-A7B8-4E2F3242F796}"/>
                  </a:ext>
                </a:extLst>
              </p:cNvPr>
              <p:cNvGrpSpPr/>
              <p:nvPr/>
            </p:nvGrpSpPr>
            <p:grpSpPr>
              <a:xfrm>
                <a:off x="5473152" y="5507442"/>
                <a:ext cx="4377586" cy="871246"/>
                <a:chOff x="6096000" y="2984312"/>
                <a:chExt cx="15762753" cy="3192651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B239C7B8-3D08-844D-B7EC-EAFA0E1CEF53}"/>
                    </a:ext>
                  </a:extLst>
                </p:cNvPr>
                <p:cNvCxnSpPr/>
                <p:nvPr/>
              </p:nvCxnSpPr>
              <p:spPr>
                <a:xfrm>
                  <a:off x="8074618" y="2984312"/>
                  <a:ext cx="0" cy="3192651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8DEDDC23-6F2D-F547-A517-BFC558C373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6000" y="4516059"/>
                  <a:ext cx="15762753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FF4A6BBE-AD51-8946-B71E-AC4A12D26DFE}"/>
                    </a:ext>
                  </a:extLst>
                </p:cNvPr>
                <p:cNvSpPr/>
                <p:nvPr/>
              </p:nvSpPr>
              <p:spPr>
                <a:xfrm>
                  <a:off x="6857473" y="3333023"/>
                  <a:ext cx="2495226" cy="2495226"/>
                </a:xfrm>
                <a:prstGeom prst="ellipse">
                  <a:avLst/>
                </a:prstGeom>
                <a:noFill/>
                <a:ln w="984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838A2252-41F7-C74E-9782-E66F7AF875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6000" y="5813642"/>
                  <a:ext cx="14719018" cy="0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E08A707-B900-F448-96B7-955BCF7D4AD1}"/>
                    </a:ext>
                  </a:extLst>
                </p:cNvPr>
                <p:cNvSpPr/>
                <p:nvPr/>
              </p:nvSpPr>
              <p:spPr>
                <a:xfrm>
                  <a:off x="7942357" y="3061559"/>
                  <a:ext cx="325464" cy="31383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102539B4-5F75-5347-9670-BAAA53DBE685}"/>
                    </a:ext>
                  </a:extLst>
                </p:cNvPr>
                <p:cNvSpPr/>
                <p:nvPr/>
              </p:nvSpPr>
              <p:spPr>
                <a:xfrm>
                  <a:off x="8544736" y="3320021"/>
                  <a:ext cx="325464" cy="3138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9ECE9703-130D-F046-912D-3D16F0A137A3}"/>
                  </a:ext>
                </a:extLst>
              </p:cNvPr>
              <p:cNvSpPr/>
              <p:nvPr/>
            </p:nvSpPr>
            <p:spPr>
              <a:xfrm>
                <a:off x="4866905" y="-240486"/>
                <a:ext cx="6520027" cy="652002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9A1BB27-5C8F-974C-9775-3DF0DFDDBDB5}"/>
                  </a:ext>
                </a:extLst>
              </p:cNvPr>
              <p:cNvSpPr txBox="1"/>
              <p:nvPr/>
            </p:nvSpPr>
            <p:spPr>
              <a:xfrm>
                <a:off x="8126918" y="2759400"/>
                <a:ext cx="1599123" cy="752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(</a:t>
                </a:r>
                <a:r>
                  <a:rPr lang="en-US" dirty="0" err="1"/>
                  <a:t>h,k</a:t>
                </a:r>
                <a:r>
                  <a:rPr lang="en-US" dirty="0"/>
                  <a:t>)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325DF6C-B2E1-4A41-AA28-8042CD528CF4}"/>
                  </a:ext>
                </a:extLst>
              </p:cNvPr>
              <p:cNvCxnSpPr>
                <a:cxnSpLocks/>
                <a:endCxn id="34" idx="5"/>
              </p:cNvCxnSpPr>
              <p:nvPr/>
            </p:nvCxnSpPr>
            <p:spPr>
              <a:xfrm flipH="1">
                <a:off x="6063067" y="3035778"/>
                <a:ext cx="1969133" cy="256584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B0C34489-CDD8-E44C-9A8E-C726DC5704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52057" y="3075013"/>
                <a:ext cx="1763892" cy="252404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FE8F7149-2FE6-8947-A56B-82A2F8C8E538}"/>
                  </a:ext>
                </a:extLst>
              </p:cNvPr>
              <p:cNvCxnSpPr>
                <a:cxnSpLocks/>
                <a:endCxn id="25" idx="4"/>
              </p:cNvCxnSpPr>
              <p:nvPr/>
            </p:nvCxnSpPr>
            <p:spPr>
              <a:xfrm>
                <a:off x="8071434" y="3130496"/>
                <a:ext cx="55485" cy="31490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8E6870-1467-7044-B1A7-9596EE26F63C}"/>
                </a:ext>
              </a:extLst>
            </p:cNvPr>
            <p:cNvSpPr/>
            <p:nvPr/>
          </p:nvSpPr>
          <p:spPr>
            <a:xfrm>
              <a:off x="10041988" y="4090684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8B6A8CF-7DBC-1741-A506-51FA0E69E88D}"/>
                </a:ext>
              </a:extLst>
            </p:cNvPr>
            <p:cNvSpPr/>
            <p:nvPr/>
          </p:nvSpPr>
          <p:spPr>
            <a:xfrm>
              <a:off x="10076602" y="5672851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F8D73C8-A773-CF46-A254-8C846E2B6260}"/>
                </a:ext>
              </a:extLst>
            </p:cNvPr>
            <p:cNvSpPr txBox="1"/>
            <p:nvPr/>
          </p:nvSpPr>
          <p:spPr>
            <a:xfrm>
              <a:off x="10001791" y="5764032"/>
              <a:ext cx="826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(h,–5)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503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C950-1658-8C4E-8A28-80E62B03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625" y="298337"/>
            <a:ext cx="10515600" cy="1325563"/>
          </a:xfrm>
        </p:spPr>
        <p:txBody>
          <a:bodyPr/>
          <a:lstStyle/>
          <a:p>
            <a:r>
              <a:rPr lang="en-US" dirty="0"/>
              <a:t>2004 – 2005 Meet 4 #4D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26E9-F9A9-5A4F-8D12-AB03DD479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623900"/>
            <a:ext cx="10981267" cy="4553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The circle x</a:t>
            </a:r>
            <a:r>
              <a:rPr lang="en-US" sz="1800" baseline="30000" dirty="0"/>
              <a:t>2</a:t>
            </a:r>
            <a:r>
              <a:rPr lang="en-US" sz="1800" dirty="0"/>
              <a:t> + y</a:t>
            </a:r>
            <a:r>
              <a:rPr lang="en-US" sz="1800" baseline="30000" dirty="0"/>
              <a:t>2</a:t>
            </a:r>
            <a:r>
              <a:rPr lang="en-US" sz="1800" dirty="0"/>
              <a:t> = 25 passes through (0,5) and (3,4) and is tangent to the line y + 5 =0.  Find the radius of a second circle with the same properties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Sketch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Imagine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Attack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Summarize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Inspect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7CC49F-AAEF-0842-A6C7-62771B3BB4AB}"/>
              </a:ext>
            </a:extLst>
          </p:cNvPr>
          <p:cNvCxnSpPr>
            <a:cxnSpLocks/>
          </p:cNvCxnSpPr>
          <p:nvPr/>
        </p:nvCxnSpPr>
        <p:spPr>
          <a:xfrm>
            <a:off x="9136894" y="5386502"/>
            <a:ext cx="40177" cy="50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FB165E-B3DB-6B4E-8705-623E03C10C3F}"/>
              </a:ext>
            </a:extLst>
          </p:cNvPr>
          <p:cNvGrpSpPr/>
          <p:nvPr/>
        </p:nvGrpSpPr>
        <p:grpSpPr>
          <a:xfrm>
            <a:off x="5765911" y="2464482"/>
            <a:ext cx="3370983" cy="3612468"/>
            <a:chOff x="8448484" y="2520896"/>
            <a:chExt cx="3370983" cy="361246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D79727F-277B-1649-93F6-23271AD75CC7}"/>
                </a:ext>
              </a:extLst>
            </p:cNvPr>
            <p:cNvGrpSpPr/>
            <p:nvPr/>
          </p:nvGrpSpPr>
          <p:grpSpPr>
            <a:xfrm>
              <a:off x="8448484" y="2520896"/>
              <a:ext cx="3370983" cy="3248192"/>
              <a:chOff x="4866905" y="-240486"/>
              <a:chExt cx="6520027" cy="6619174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D71EF756-D0CE-DA48-A59B-75D468CFA9B8}"/>
                  </a:ext>
                </a:extLst>
              </p:cNvPr>
              <p:cNvGrpSpPr/>
              <p:nvPr/>
            </p:nvGrpSpPr>
            <p:grpSpPr>
              <a:xfrm>
                <a:off x="5473152" y="5507442"/>
                <a:ext cx="4377586" cy="871246"/>
                <a:chOff x="6096000" y="2984312"/>
                <a:chExt cx="15762753" cy="3192651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4FFE8F6E-80EF-894C-B7FC-3FE657B64B18}"/>
                    </a:ext>
                  </a:extLst>
                </p:cNvPr>
                <p:cNvCxnSpPr/>
                <p:nvPr/>
              </p:nvCxnSpPr>
              <p:spPr>
                <a:xfrm>
                  <a:off x="8074618" y="2984312"/>
                  <a:ext cx="0" cy="3192651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D0694A81-3AE8-DD4A-A37C-86609434B1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6000" y="4516059"/>
                  <a:ext cx="15762753" cy="0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39852B02-4405-1F4C-87DB-E00FE13F2B04}"/>
                    </a:ext>
                  </a:extLst>
                </p:cNvPr>
                <p:cNvSpPr/>
                <p:nvPr/>
              </p:nvSpPr>
              <p:spPr>
                <a:xfrm>
                  <a:off x="6857473" y="3333023"/>
                  <a:ext cx="2495226" cy="2495226"/>
                </a:xfrm>
                <a:prstGeom prst="ellipse">
                  <a:avLst/>
                </a:prstGeom>
                <a:noFill/>
                <a:ln w="984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6A817D41-D498-064E-BE24-2BFF3C8813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6000" y="5813642"/>
                  <a:ext cx="14719018" cy="0"/>
                </a:xfrm>
                <a:prstGeom prst="line">
                  <a:avLst/>
                </a:prstGeom>
                <a:ln w="34925">
                  <a:solidFill>
                    <a:srgbClr val="FF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B44A529E-E82B-2645-820E-7BB4DE402091}"/>
                    </a:ext>
                  </a:extLst>
                </p:cNvPr>
                <p:cNvSpPr/>
                <p:nvPr/>
              </p:nvSpPr>
              <p:spPr>
                <a:xfrm>
                  <a:off x="7942357" y="3061559"/>
                  <a:ext cx="325464" cy="31383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B9F913F0-D953-8F45-904F-B6C15F83169E}"/>
                    </a:ext>
                  </a:extLst>
                </p:cNvPr>
                <p:cNvSpPr/>
                <p:nvPr/>
              </p:nvSpPr>
              <p:spPr>
                <a:xfrm>
                  <a:off x="8544736" y="3320021"/>
                  <a:ext cx="325464" cy="3138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4909E353-CA44-2C49-BD62-E89D3141C57B}"/>
                  </a:ext>
                </a:extLst>
              </p:cNvPr>
              <p:cNvSpPr/>
              <p:nvPr/>
            </p:nvSpPr>
            <p:spPr>
              <a:xfrm>
                <a:off x="4866905" y="-240486"/>
                <a:ext cx="6520027" cy="652002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51C0B1A-633E-1D44-8E17-5DA3A1A95CAF}"/>
                  </a:ext>
                </a:extLst>
              </p:cNvPr>
              <p:cNvSpPr txBox="1"/>
              <p:nvPr/>
            </p:nvSpPr>
            <p:spPr>
              <a:xfrm>
                <a:off x="8126918" y="2759400"/>
                <a:ext cx="1599123" cy="752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(</a:t>
                </a:r>
                <a:r>
                  <a:rPr lang="en-US" dirty="0" err="1"/>
                  <a:t>h,k</a:t>
                </a:r>
                <a:r>
                  <a:rPr lang="en-US" dirty="0"/>
                  <a:t>)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C5FF898-6806-6A40-A85B-88B9B6DC8764}"/>
                  </a:ext>
                </a:extLst>
              </p:cNvPr>
              <p:cNvCxnSpPr>
                <a:cxnSpLocks/>
                <a:endCxn id="34" idx="5"/>
              </p:cNvCxnSpPr>
              <p:nvPr/>
            </p:nvCxnSpPr>
            <p:spPr>
              <a:xfrm flipH="1">
                <a:off x="6063067" y="3035778"/>
                <a:ext cx="1969133" cy="256584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7B2A084-525C-2147-B74B-16A6862060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52057" y="3075013"/>
                <a:ext cx="1763892" cy="252404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FE98BF88-D035-2043-8EBA-D8393DDEA6DE}"/>
                  </a:ext>
                </a:extLst>
              </p:cNvPr>
              <p:cNvCxnSpPr>
                <a:cxnSpLocks/>
                <a:endCxn id="25" idx="4"/>
              </p:cNvCxnSpPr>
              <p:nvPr/>
            </p:nvCxnSpPr>
            <p:spPr>
              <a:xfrm>
                <a:off x="8071434" y="3130496"/>
                <a:ext cx="55485" cy="31490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94041A3-DE98-CB4B-BC61-9087D969D5ED}"/>
                </a:ext>
              </a:extLst>
            </p:cNvPr>
            <p:cNvSpPr/>
            <p:nvPr/>
          </p:nvSpPr>
          <p:spPr>
            <a:xfrm>
              <a:off x="10041988" y="4090684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6E085F8-923E-0944-B5A6-A6D8C06BF4EC}"/>
                </a:ext>
              </a:extLst>
            </p:cNvPr>
            <p:cNvSpPr/>
            <p:nvPr/>
          </p:nvSpPr>
          <p:spPr>
            <a:xfrm>
              <a:off x="10076602" y="5672851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72D88C0-DEF4-5749-AA8D-CC4D204B4AF9}"/>
                </a:ext>
              </a:extLst>
            </p:cNvPr>
            <p:cNvSpPr txBox="1"/>
            <p:nvPr/>
          </p:nvSpPr>
          <p:spPr>
            <a:xfrm>
              <a:off x="10001791" y="5764032"/>
              <a:ext cx="826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(h,–5)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4696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7B2E58-E8F9-EC49-923F-135BC4C2B4E1}"/>
              </a:ext>
            </a:extLst>
          </p:cNvPr>
          <p:cNvSpPr txBox="1"/>
          <p:nvPr/>
        </p:nvSpPr>
        <p:spPr>
          <a:xfrm>
            <a:off x="1325951" y="398308"/>
            <a:ext cx="916616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Important Geometric property of a circle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	</a:t>
            </a:r>
            <a:r>
              <a:rPr lang="en-US" sz="3200" dirty="0"/>
              <a:t>The radius (and therefore the diameter)</a:t>
            </a:r>
          </a:p>
          <a:p>
            <a:pPr algn="ctr"/>
            <a:r>
              <a:rPr lang="en-US" sz="3200" dirty="0"/>
              <a:t> is perpendicular to a tangent at the point of tangency</a:t>
            </a:r>
          </a:p>
          <a:p>
            <a:pPr algn="ctr"/>
            <a:endParaRPr lang="en-US" sz="24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926944-C630-184C-99C9-1F8740AAD7A1}"/>
              </a:ext>
            </a:extLst>
          </p:cNvPr>
          <p:cNvGrpSpPr/>
          <p:nvPr/>
        </p:nvGrpSpPr>
        <p:grpSpPr>
          <a:xfrm>
            <a:off x="4572000" y="2943922"/>
            <a:ext cx="4282068" cy="3914078"/>
            <a:chOff x="4572000" y="2943922"/>
            <a:chExt cx="4282068" cy="391407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24DB529-6A48-BD40-86CD-0C9D700FE328}"/>
                </a:ext>
              </a:extLst>
            </p:cNvPr>
            <p:cNvSpPr/>
            <p:nvPr/>
          </p:nvSpPr>
          <p:spPr>
            <a:xfrm>
              <a:off x="4572000" y="2943922"/>
              <a:ext cx="2966224" cy="2966224"/>
            </a:xfrm>
            <a:prstGeom prst="ellipse">
              <a:avLst/>
            </a:prstGeom>
            <a:noFill/>
            <a:ln w="412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134E1A1-907A-8B4C-85B5-CC183E9B595A}"/>
                </a:ext>
              </a:extLst>
            </p:cNvPr>
            <p:cNvCxnSpPr/>
            <p:nvPr/>
          </p:nvCxnSpPr>
          <p:spPr>
            <a:xfrm flipH="1">
              <a:off x="6096000" y="3211551"/>
              <a:ext cx="2758068" cy="3646449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7C8408A-E08B-F946-B384-C9605729843C}"/>
                </a:ext>
              </a:extLst>
            </p:cNvPr>
            <p:cNvSpPr/>
            <p:nvPr/>
          </p:nvSpPr>
          <p:spPr>
            <a:xfrm>
              <a:off x="7193718" y="5304611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15FEF6D-479E-4347-916D-8AF181D78B43}"/>
                </a:ext>
              </a:extLst>
            </p:cNvPr>
            <p:cNvSpPr/>
            <p:nvPr/>
          </p:nvSpPr>
          <p:spPr>
            <a:xfrm>
              <a:off x="6001953" y="4379451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0F27CBB-6EAC-3D49-9487-552FCEA0759A}"/>
                </a:ext>
              </a:extLst>
            </p:cNvPr>
            <p:cNvCxnSpPr>
              <a:cxnSpLocks/>
              <a:endCxn id="8" idx="2"/>
            </p:cNvCxnSpPr>
            <p:nvPr/>
          </p:nvCxnSpPr>
          <p:spPr>
            <a:xfrm>
              <a:off x="4940215" y="3491903"/>
              <a:ext cx="2253503" cy="1860291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E01185C-B56F-7547-8451-501972486930}"/>
              </a:ext>
            </a:extLst>
          </p:cNvPr>
          <p:cNvSpPr/>
          <p:nvPr/>
        </p:nvSpPr>
        <p:spPr>
          <a:xfrm rot="18754829">
            <a:off x="7057152" y="5002756"/>
            <a:ext cx="273132" cy="2968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81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7B2E58-E8F9-EC49-923F-135BC4C2B4E1}"/>
              </a:ext>
            </a:extLst>
          </p:cNvPr>
          <p:cNvSpPr txBox="1"/>
          <p:nvPr/>
        </p:nvSpPr>
        <p:spPr>
          <a:xfrm>
            <a:off x="272404" y="278265"/>
            <a:ext cx="114590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Important Geometric corollary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	</a:t>
            </a:r>
            <a:r>
              <a:rPr lang="en-US" sz="3200" dirty="0"/>
              <a:t>The center of another circle, tangent at the point of tangency, </a:t>
            </a:r>
          </a:p>
          <a:p>
            <a:pPr algn="ctr"/>
            <a:r>
              <a:rPr lang="en-US" sz="3200" dirty="0"/>
              <a:t>lies on the diameter of the original circle.  </a:t>
            </a:r>
          </a:p>
          <a:p>
            <a:pPr algn="ctr"/>
            <a:r>
              <a:rPr lang="en-US" sz="3200" dirty="0"/>
              <a:t>That is, the centers are collinear</a:t>
            </a:r>
          </a:p>
          <a:p>
            <a:pPr algn="ctr"/>
            <a:endParaRPr lang="en-US" sz="24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926944-C630-184C-99C9-1F8740AAD7A1}"/>
              </a:ext>
            </a:extLst>
          </p:cNvPr>
          <p:cNvGrpSpPr/>
          <p:nvPr/>
        </p:nvGrpSpPr>
        <p:grpSpPr>
          <a:xfrm>
            <a:off x="4572000" y="2943922"/>
            <a:ext cx="4282068" cy="3914078"/>
            <a:chOff x="4572000" y="2943922"/>
            <a:chExt cx="4282068" cy="391407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24DB529-6A48-BD40-86CD-0C9D700FE328}"/>
                </a:ext>
              </a:extLst>
            </p:cNvPr>
            <p:cNvSpPr/>
            <p:nvPr/>
          </p:nvSpPr>
          <p:spPr>
            <a:xfrm>
              <a:off x="4572000" y="2943922"/>
              <a:ext cx="2966224" cy="2966224"/>
            </a:xfrm>
            <a:prstGeom prst="ellipse">
              <a:avLst/>
            </a:prstGeom>
            <a:noFill/>
            <a:ln w="412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134E1A1-907A-8B4C-85B5-CC183E9B595A}"/>
                </a:ext>
              </a:extLst>
            </p:cNvPr>
            <p:cNvCxnSpPr/>
            <p:nvPr/>
          </p:nvCxnSpPr>
          <p:spPr>
            <a:xfrm flipH="1">
              <a:off x="6096000" y="3211551"/>
              <a:ext cx="2758068" cy="3646449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7C8408A-E08B-F946-B384-C9605729843C}"/>
                </a:ext>
              </a:extLst>
            </p:cNvPr>
            <p:cNvSpPr/>
            <p:nvPr/>
          </p:nvSpPr>
          <p:spPr>
            <a:xfrm>
              <a:off x="7193718" y="5304611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15FEF6D-479E-4347-916D-8AF181D78B43}"/>
                </a:ext>
              </a:extLst>
            </p:cNvPr>
            <p:cNvSpPr/>
            <p:nvPr/>
          </p:nvSpPr>
          <p:spPr>
            <a:xfrm>
              <a:off x="6001953" y="4379451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0F27CBB-6EAC-3D49-9487-552FCEA0759A}"/>
                </a:ext>
              </a:extLst>
            </p:cNvPr>
            <p:cNvCxnSpPr>
              <a:cxnSpLocks/>
              <a:endCxn id="8" idx="2"/>
            </p:cNvCxnSpPr>
            <p:nvPr/>
          </p:nvCxnSpPr>
          <p:spPr>
            <a:xfrm>
              <a:off x="4940215" y="3491903"/>
              <a:ext cx="2253503" cy="1860291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18DD6D6E-EE4B-D149-A0C7-E1EC89F6EB2F}"/>
              </a:ext>
            </a:extLst>
          </p:cNvPr>
          <p:cNvSpPr/>
          <p:nvPr/>
        </p:nvSpPr>
        <p:spPr>
          <a:xfrm>
            <a:off x="6170310" y="4379451"/>
            <a:ext cx="1191765" cy="1168359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93EBF0B-E1E6-CC45-9198-D5EED1901014}"/>
              </a:ext>
            </a:extLst>
          </p:cNvPr>
          <p:cNvSpPr/>
          <p:nvPr/>
        </p:nvSpPr>
        <p:spPr>
          <a:xfrm>
            <a:off x="6713033" y="4939609"/>
            <a:ext cx="106318" cy="95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B19607-76E9-8241-9B5F-2743E07DA794}"/>
              </a:ext>
            </a:extLst>
          </p:cNvPr>
          <p:cNvSpPr/>
          <p:nvPr/>
        </p:nvSpPr>
        <p:spPr>
          <a:xfrm rot="18754829">
            <a:off x="7057152" y="5002756"/>
            <a:ext cx="273132" cy="2968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85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2E43583-835D-8246-BA63-A3CBC7E07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19" y="1184670"/>
            <a:ext cx="11058952" cy="55459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EFCAE5-EB5E-E243-A40C-CE4BA807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9" y="23017"/>
            <a:ext cx="10515600" cy="1325563"/>
          </a:xfrm>
        </p:spPr>
        <p:txBody>
          <a:bodyPr/>
          <a:lstStyle/>
          <a:p>
            <a:r>
              <a:rPr lang="en-US" dirty="0"/>
              <a:t>2007 – 2008 Meet 4D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17B49A-1506-E24D-A063-FB1C81EA822C}"/>
              </a:ext>
            </a:extLst>
          </p:cNvPr>
          <p:cNvSpPr/>
          <p:nvPr/>
        </p:nvSpPr>
        <p:spPr>
          <a:xfrm>
            <a:off x="1913466" y="3221037"/>
            <a:ext cx="3657600" cy="736600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91F0C2-019E-CE46-B4EA-1018C8675676}"/>
              </a:ext>
            </a:extLst>
          </p:cNvPr>
          <p:cNvSpPr/>
          <p:nvPr/>
        </p:nvSpPr>
        <p:spPr>
          <a:xfrm>
            <a:off x="2111829" y="4488656"/>
            <a:ext cx="3657600" cy="736600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A7C29A-90AC-F845-ACE8-8961F3731168}"/>
              </a:ext>
            </a:extLst>
          </p:cNvPr>
          <p:cNvSpPr/>
          <p:nvPr/>
        </p:nvSpPr>
        <p:spPr>
          <a:xfrm>
            <a:off x="2302328" y="1953418"/>
            <a:ext cx="3793671" cy="415926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65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2751D7D-E6EA-9041-8493-75E58A427187}"/>
              </a:ext>
            </a:extLst>
          </p:cNvPr>
          <p:cNvGrpSpPr/>
          <p:nvPr/>
        </p:nvGrpSpPr>
        <p:grpSpPr>
          <a:xfrm>
            <a:off x="706376" y="893469"/>
            <a:ext cx="10779247" cy="5405664"/>
            <a:chOff x="574553" y="932174"/>
            <a:chExt cx="10779247" cy="540566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6A9298A-C8CA-164F-885F-B730858B5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4553" y="932174"/>
              <a:ext cx="10779247" cy="5405664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100397-C956-1543-B8B6-45F1864F6965}"/>
                </a:ext>
              </a:extLst>
            </p:cNvPr>
            <p:cNvSpPr/>
            <p:nvPr/>
          </p:nvSpPr>
          <p:spPr>
            <a:xfrm>
              <a:off x="7145867" y="2281235"/>
              <a:ext cx="3691439" cy="3594631"/>
            </a:xfrm>
            <a:prstGeom prst="ellipse">
              <a:avLst/>
            </a:prstGeom>
            <a:noFill/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FFF5B72-3E45-9642-885A-E63C3AE576A0}"/>
                </a:ext>
              </a:extLst>
            </p:cNvPr>
            <p:cNvSpPr/>
            <p:nvPr/>
          </p:nvSpPr>
          <p:spPr>
            <a:xfrm>
              <a:off x="8924891" y="4514752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76FB6CC-1B6F-B446-8248-0458FEE0EBBF}"/>
                </a:ext>
              </a:extLst>
            </p:cNvPr>
            <p:cNvCxnSpPr>
              <a:cxnSpLocks/>
              <a:stCxn id="9" idx="7"/>
              <a:endCxn id="8" idx="7"/>
            </p:cNvCxnSpPr>
            <p:nvPr/>
          </p:nvCxnSpPr>
          <p:spPr>
            <a:xfrm flipV="1">
              <a:off x="9015639" y="2807657"/>
              <a:ext cx="1281068" cy="172103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1727F4-B2F4-7942-92DC-CF840BB033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97904" y="1765296"/>
              <a:ext cx="2255896" cy="186971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EFCAE5-EB5E-E243-A40C-CE4BA807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6" y="-53133"/>
            <a:ext cx="10515600" cy="1325563"/>
          </a:xfrm>
        </p:spPr>
        <p:txBody>
          <a:bodyPr/>
          <a:lstStyle/>
          <a:p>
            <a:r>
              <a:rPr lang="en-US" dirty="0"/>
              <a:t>2007 – 2008 Meet 4D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17B49A-1506-E24D-A063-FB1C81EA822C}"/>
              </a:ext>
            </a:extLst>
          </p:cNvPr>
          <p:cNvSpPr/>
          <p:nvPr/>
        </p:nvSpPr>
        <p:spPr>
          <a:xfrm>
            <a:off x="1974516" y="2975815"/>
            <a:ext cx="3657600" cy="736600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D07FF9-CEEC-7548-83D3-244D1390715A}"/>
              </a:ext>
            </a:extLst>
          </p:cNvPr>
          <p:cNvSpPr/>
          <p:nvPr/>
        </p:nvSpPr>
        <p:spPr>
          <a:xfrm>
            <a:off x="2031410" y="4148520"/>
            <a:ext cx="3657600" cy="736600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4B7661-EAEC-0A4A-B539-4AC8610D526E}"/>
              </a:ext>
            </a:extLst>
          </p:cNvPr>
          <p:cNvSpPr/>
          <p:nvPr/>
        </p:nvSpPr>
        <p:spPr>
          <a:xfrm>
            <a:off x="2242458" y="1708535"/>
            <a:ext cx="3657599" cy="308433"/>
          </a:xfrm>
          <a:prstGeom prst="rect">
            <a:avLst/>
          </a:prstGeom>
          <a:solidFill>
            <a:srgbClr val="FFFF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6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2751D7D-E6EA-9041-8493-75E58A427187}"/>
              </a:ext>
            </a:extLst>
          </p:cNvPr>
          <p:cNvGrpSpPr/>
          <p:nvPr/>
        </p:nvGrpSpPr>
        <p:grpSpPr>
          <a:xfrm>
            <a:off x="7021286" y="932174"/>
            <a:ext cx="4332514" cy="5405664"/>
            <a:chOff x="7021286" y="932174"/>
            <a:chExt cx="4332514" cy="540566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6A9298A-C8CA-164F-885F-B730858B59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9807"/>
            <a:stretch/>
          </p:blipFill>
          <p:spPr>
            <a:xfrm>
              <a:off x="7021286" y="932174"/>
              <a:ext cx="4332514" cy="5405664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100397-C956-1543-B8B6-45F1864F6965}"/>
                </a:ext>
              </a:extLst>
            </p:cNvPr>
            <p:cNvSpPr/>
            <p:nvPr/>
          </p:nvSpPr>
          <p:spPr>
            <a:xfrm>
              <a:off x="7145867" y="2281235"/>
              <a:ext cx="3691439" cy="3594631"/>
            </a:xfrm>
            <a:prstGeom prst="ellipse">
              <a:avLst/>
            </a:prstGeom>
            <a:noFill/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FFF5B72-3E45-9642-885A-E63C3AE576A0}"/>
                </a:ext>
              </a:extLst>
            </p:cNvPr>
            <p:cNvSpPr/>
            <p:nvPr/>
          </p:nvSpPr>
          <p:spPr>
            <a:xfrm>
              <a:off x="8991586" y="4462356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76FB6CC-1B6F-B446-8248-0458FEE0EBBF}"/>
                </a:ext>
              </a:extLst>
            </p:cNvPr>
            <p:cNvCxnSpPr>
              <a:endCxn id="8" idx="7"/>
            </p:cNvCxnSpPr>
            <p:nvPr/>
          </p:nvCxnSpPr>
          <p:spPr>
            <a:xfrm flipV="1">
              <a:off x="9097904" y="2807657"/>
              <a:ext cx="1198803" cy="165469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1727F4-B2F4-7942-92DC-CF840BB033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97904" y="1765296"/>
              <a:ext cx="2255896" cy="186971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EFCAE5-EB5E-E243-A40C-CE4BA807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6" y="-53133"/>
            <a:ext cx="10515600" cy="1325563"/>
          </a:xfrm>
        </p:spPr>
        <p:txBody>
          <a:bodyPr/>
          <a:lstStyle/>
          <a:p>
            <a:r>
              <a:rPr lang="en-US" dirty="0"/>
              <a:t>2007 – 2008 Meet 4D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24A87F-A665-3B47-A00E-C8B3289E2A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79" t="1662" r="18007" b="76412"/>
          <a:stretch/>
        </p:blipFill>
        <p:spPr>
          <a:xfrm>
            <a:off x="90789" y="1193381"/>
            <a:ext cx="6689706" cy="74639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758F960-5ADF-3B48-A1FC-B44A99609CE0}"/>
              </a:ext>
            </a:extLst>
          </p:cNvPr>
          <p:cNvSpPr/>
          <p:nvPr/>
        </p:nvSpPr>
        <p:spPr>
          <a:xfrm>
            <a:off x="8991586" y="2614082"/>
            <a:ext cx="1547346" cy="1547346"/>
          </a:xfrm>
          <a:prstGeom prst="ellipse">
            <a:avLst/>
          </a:prstGeom>
          <a:noFill/>
          <a:ln w="603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B53B67-41A9-D84D-AD5C-8D0CD927D792}"/>
              </a:ext>
            </a:extLst>
          </p:cNvPr>
          <p:cNvSpPr txBox="1"/>
          <p:nvPr/>
        </p:nvSpPr>
        <p:spPr>
          <a:xfrm>
            <a:off x="9793256" y="3387755"/>
            <a:ext cx="876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(r,0)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E9AA3A-27C4-034D-961F-6CEAE062BB71}"/>
              </a:ext>
            </a:extLst>
          </p:cNvPr>
          <p:cNvSpPr txBox="1"/>
          <p:nvPr/>
        </p:nvSpPr>
        <p:spPr>
          <a:xfrm>
            <a:off x="1080210" y="2330819"/>
            <a:ext cx="447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circle is centered at (r,0) with a radius of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C0B22-7B0C-504F-A08C-1D12E193BA7E}"/>
                  </a:ext>
                </a:extLst>
              </p:cNvPr>
              <p:cNvSpPr/>
              <p:nvPr/>
            </p:nvSpPr>
            <p:spPr>
              <a:xfrm>
                <a:off x="1957820" y="3278117"/>
                <a:ext cx="25683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r</a:t>
                </a:r>
                <a:r>
                  <a:rPr lang="en-US" b="1" baseline="30000" dirty="0">
                    <a:solidFill>
                      <a:srgbClr val="7030A0"/>
                    </a:solidFill>
                  </a:rPr>
                  <a:t>2</a:t>
                </a:r>
                <a:r>
                  <a:rPr lang="en-US" b="1" dirty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</m:d>
                    <m:r>
                      <a:rPr lang="en-US" b="1" i="1" baseline="300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b="1" i="1" baseline="300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9EC0B22-7B0C-504F-A08C-1D12E193BA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820" y="3278117"/>
                <a:ext cx="2568395" cy="369332"/>
              </a:xfrm>
              <a:prstGeom prst="rect">
                <a:avLst/>
              </a:prstGeom>
              <a:blipFill>
                <a:blip r:embed="rId4"/>
                <a:stretch>
                  <a:fillRect l="-1970" t="-10000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AA84760-6A65-6940-860A-E09763A4D3D2}"/>
                  </a:ext>
                </a:extLst>
              </p:cNvPr>
              <p:cNvSpPr/>
              <p:nvPr/>
            </p:nvSpPr>
            <p:spPr>
              <a:xfrm>
                <a:off x="1957820" y="4140607"/>
                <a:ext cx="25427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r</a:t>
                </a:r>
                <a:r>
                  <a:rPr lang="en-US" b="1" baseline="30000" dirty="0">
                    <a:solidFill>
                      <a:srgbClr val="7030A0"/>
                    </a:solidFill>
                  </a:rPr>
                  <a:t>2</a:t>
                </a:r>
                <a:r>
                  <a:rPr lang="en-US" b="1" dirty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d>
                    <m:r>
                      <a:rPr lang="en-US" b="1" i="1" baseline="300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n-US" b="1" i="1" baseline="300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AA84760-6A65-6940-860A-E09763A4D3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820" y="4140607"/>
                <a:ext cx="2542747" cy="369332"/>
              </a:xfrm>
              <a:prstGeom prst="rect">
                <a:avLst/>
              </a:prstGeom>
              <a:blipFill>
                <a:blip r:embed="rId5"/>
                <a:stretch>
                  <a:fillRect l="-1990" t="-3226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5ACC5BE-1209-724E-A510-53B5EDA2B378}"/>
                  </a:ext>
                </a:extLst>
              </p:cNvPr>
              <p:cNvSpPr/>
              <p:nvPr/>
            </p:nvSpPr>
            <p:spPr>
              <a:xfrm>
                <a:off x="1422865" y="5809252"/>
                <a:ext cx="363830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7030A0"/>
                    </a:solidFill>
                  </a:rPr>
                  <a:t>r</a:t>
                </a:r>
                <a:r>
                  <a:rPr lang="en-US" sz="3200" b="1" baseline="30000" dirty="0">
                    <a:solidFill>
                      <a:srgbClr val="7030A0"/>
                    </a:solidFill>
                  </a:rPr>
                  <a:t>2</a:t>
                </a:r>
                <a:r>
                  <a:rPr lang="en-US" sz="3200" b="1" dirty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</m:d>
                    <m:r>
                      <a:rPr lang="en-US" sz="3200" b="1" i="1" baseline="300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3200" b="1" i="1" baseline="300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5ACC5BE-1209-724E-A510-53B5EDA2B3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865" y="5809252"/>
                <a:ext cx="3638304" cy="584775"/>
              </a:xfrm>
              <a:prstGeom prst="rect">
                <a:avLst/>
              </a:prstGeom>
              <a:blipFill>
                <a:blip r:embed="rId6"/>
                <a:stretch>
                  <a:fillRect l="-4167" t="-12766" b="-3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8ADEF62B-409B-594E-BBF8-3D32D25EBC3E}"/>
              </a:ext>
            </a:extLst>
          </p:cNvPr>
          <p:cNvSpPr txBox="1"/>
          <p:nvPr/>
        </p:nvSpPr>
        <p:spPr>
          <a:xfrm>
            <a:off x="1254309" y="2923374"/>
            <a:ext cx="2564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Use equations you know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02014B-7A27-7A41-83DA-932BAA2A8F8A}"/>
              </a:ext>
            </a:extLst>
          </p:cNvPr>
          <p:cNvSpPr txBox="1"/>
          <p:nvPr/>
        </p:nvSpPr>
        <p:spPr>
          <a:xfrm>
            <a:off x="1240876" y="3846461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Apply them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3061B7-C4CF-834B-A159-427DDE63D092}"/>
              </a:ext>
            </a:extLst>
          </p:cNvPr>
          <p:cNvSpPr txBox="1"/>
          <p:nvPr/>
        </p:nvSpPr>
        <p:spPr>
          <a:xfrm>
            <a:off x="1240875" y="5400904"/>
            <a:ext cx="89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Finalize</a:t>
            </a:r>
          </a:p>
        </p:txBody>
      </p:sp>
    </p:spTree>
    <p:extLst>
      <p:ext uri="{BB962C8B-B14F-4D97-AF65-F5344CB8AC3E}">
        <p14:creationId xmlns:p14="http://schemas.microsoft.com/office/powerpoint/2010/main" val="37932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2751D7D-E6EA-9041-8493-75E58A427187}"/>
              </a:ext>
            </a:extLst>
          </p:cNvPr>
          <p:cNvGrpSpPr/>
          <p:nvPr/>
        </p:nvGrpSpPr>
        <p:grpSpPr>
          <a:xfrm>
            <a:off x="7021286" y="932174"/>
            <a:ext cx="4332514" cy="5405664"/>
            <a:chOff x="7021286" y="932174"/>
            <a:chExt cx="4332514" cy="540566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6A9298A-C8CA-164F-885F-B730858B59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9807"/>
            <a:stretch/>
          </p:blipFill>
          <p:spPr>
            <a:xfrm>
              <a:off x="7021286" y="932174"/>
              <a:ext cx="4332514" cy="5405664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100397-C956-1543-B8B6-45F1864F6965}"/>
                </a:ext>
              </a:extLst>
            </p:cNvPr>
            <p:cNvSpPr/>
            <p:nvPr/>
          </p:nvSpPr>
          <p:spPr>
            <a:xfrm>
              <a:off x="7145867" y="2281235"/>
              <a:ext cx="3691439" cy="3594631"/>
            </a:xfrm>
            <a:prstGeom prst="ellipse">
              <a:avLst/>
            </a:prstGeom>
            <a:noFill/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FFF5B72-3E45-9642-885A-E63C3AE576A0}"/>
                </a:ext>
              </a:extLst>
            </p:cNvPr>
            <p:cNvSpPr/>
            <p:nvPr/>
          </p:nvSpPr>
          <p:spPr>
            <a:xfrm>
              <a:off x="8938427" y="4498622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76FB6CC-1B6F-B446-8248-0458FEE0EBBF}"/>
                </a:ext>
              </a:extLst>
            </p:cNvPr>
            <p:cNvCxnSpPr>
              <a:cxnSpLocks/>
              <a:stCxn id="9" idx="7"/>
              <a:endCxn id="8" idx="7"/>
            </p:cNvCxnSpPr>
            <p:nvPr/>
          </p:nvCxnSpPr>
          <p:spPr>
            <a:xfrm flipV="1">
              <a:off x="9029175" y="2807657"/>
              <a:ext cx="1267532" cy="170490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1727F4-B2F4-7942-92DC-CF840BB033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97904" y="1765296"/>
              <a:ext cx="2255896" cy="186971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EFCAE5-EB5E-E243-A40C-CE4BA807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6" y="-53133"/>
            <a:ext cx="10515600" cy="1325563"/>
          </a:xfrm>
        </p:spPr>
        <p:txBody>
          <a:bodyPr/>
          <a:lstStyle/>
          <a:p>
            <a:r>
              <a:rPr lang="en-US" dirty="0"/>
              <a:t>2007 – 2008 Meet 4D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24A87F-A665-3B47-A00E-C8B3289E2A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16" t="27848" r="2440" b="49361"/>
          <a:stretch/>
        </p:blipFill>
        <p:spPr>
          <a:xfrm>
            <a:off x="82598" y="1110971"/>
            <a:ext cx="6804340" cy="70829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18F6BC-3A86-6E4F-8915-BF0D13560E65}"/>
              </a:ext>
            </a:extLst>
          </p:cNvPr>
          <p:cNvCxnSpPr>
            <a:cxnSpLocks/>
          </p:cNvCxnSpPr>
          <p:nvPr/>
        </p:nvCxnSpPr>
        <p:spPr>
          <a:xfrm flipV="1">
            <a:off x="8991586" y="3412256"/>
            <a:ext cx="841036" cy="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49EF23F-6F09-F641-911F-3E7DCCBCAB1F}"/>
              </a:ext>
            </a:extLst>
          </p:cNvPr>
          <p:cNvCxnSpPr>
            <a:cxnSpLocks/>
          </p:cNvCxnSpPr>
          <p:nvPr/>
        </p:nvCxnSpPr>
        <p:spPr>
          <a:xfrm flipV="1">
            <a:off x="8991586" y="2281235"/>
            <a:ext cx="0" cy="22012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43B4A14-7FE9-A242-9530-EE154752D220}"/>
              </a:ext>
            </a:extLst>
          </p:cNvPr>
          <p:cNvSpPr txBox="1"/>
          <p:nvPr/>
        </p:nvSpPr>
        <p:spPr>
          <a:xfrm>
            <a:off x="9279696" y="3118487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88263F-2035-964B-8303-6445768ECF0E}"/>
              </a:ext>
            </a:extLst>
          </p:cNvPr>
          <p:cNvSpPr txBox="1"/>
          <p:nvPr/>
        </p:nvSpPr>
        <p:spPr>
          <a:xfrm>
            <a:off x="9618363" y="3540629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B116BFF-9F33-2D45-86C2-8E997DFCF38D}"/>
              </a:ext>
            </a:extLst>
          </p:cNvPr>
          <p:cNvCxnSpPr>
            <a:cxnSpLocks/>
          </p:cNvCxnSpPr>
          <p:nvPr/>
        </p:nvCxnSpPr>
        <p:spPr>
          <a:xfrm flipV="1">
            <a:off x="9364133" y="3429000"/>
            <a:ext cx="468489" cy="64411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79A9C8-F14E-5145-8141-2018CF8C93BB}"/>
              </a:ext>
            </a:extLst>
          </p:cNvPr>
          <p:cNvCxnSpPr>
            <a:cxnSpLocks/>
          </p:cNvCxnSpPr>
          <p:nvPr/>
        </p:nvCxnSpPr>
        <p:spPr>
          <a:xfrm flipV="1">
            <a:off x="8986003" y="4075012"/>
            <a:ext cx="366646" cy="50022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3BA04E-30E3-E94E-8801-6CEDC9F20405}"/>
              </a:ext>
            </a:extLst>
          </p:cNvPr>
          <p:cNvSpPr txBox="1"/>
          <p:nvPr/>
        </p:nvSpPr>
        <p:spPr>
          <a:xfrm>
            <a:off x="9166957" y="416943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R-2r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12FAA55-5D55-4540-82F5-476A016786D5}"/>
              </a:ext>
            </a:extLst>
          </p:cNvPr>
          <p:cNvCxnSpPr>
            <a:cxnSpLocks/>
          </p:cNvCxnSpPr>
          <p:nvPr/>
        </p:nvCxnSpPr>
        <p:spPr>
          <a:xfrm flipV="1">
            <a:off x="8986003" y="3412256"/>
            <a:ext cx="0" cy="116298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651F409-C4FB-C149-BF51-5287AC1DEFCD}"/>
              </a:ext>
            </a:extLst>
          </p:cNvPr>
          <p:cNvSpPr txBox="1"/>
          <p:nvPr/>
        </p:nvSpPr>
        <p:spPr>
          <a:xfrm>
            <a:off x="838200" y="2265100"/>
            <a:ext cx="397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Identify important parts and label them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58E8F9E-8FCC-E749-89CC-029C376A9C6F}"/>
              </a:ext>
            </a:extLst>
          </p:cNvPr>
          <p:cNvSpPr txBox="1"/>
          <p:nvPr/>
        </p:nvSpPr>
        <p:spPr>
          <a:xfrm>
            <a:off x="838200" y="2679751"/>
            <a:ext cx="224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Look for a connection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806C9E7-76B4-2842-986F-C2C1ADC424D6}"/>
                  </a:ext>
                </a:extLst>
              </p:cNvPr>
              <p:cNvSpPr txBox="1"/>
              <p:nvPr/>
            </p:nvSpPr>
            <p:spPr>
              <a:xfrm>
                <a:off x="1639288" y="3088655"/>
                <a:ext cx="1959447" cy="5863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</a:t>
                </a:r>
                <a:r>
                  <a:rPr lang="en-US" baseline="30000" dirty="0"/>
                  <a:t>2</a:t>
                </a:r>
                <a:r>
                  <a:rPr lang="en-US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dirty="0"/>
                                  <m:t>R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dirty="0"/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(R – r)</a:t>
                </a:r>
                <a:r>
                  <a:rPr lang="en-US" baseline="30000" dirty="0"/>
                  <a:t>2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806C9E7-76B4-2842-986F-C2C1ADC42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288" y="3088655"/>
                <a:ext cx="1959447" cy="586379"/>
              </a:xfrm>
              <a:prstGeom prst="rect">
                <a:avLst/>
              </a:prstGeom>
              <a:blipFill>
                <a:blip r:embed="rId4"/>
                <a:stretch>
                  <a:fillRect l="-3226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5DF369C4-6C16-614D-9987-E6EE3B56AA36}"/>
              </a:ext>
            </a:extLst>
          </p:cNvPr>
          <p:cNvSpPr txBox="1"/>
          <p:nvPr/>
        </p:nvSpPr>
        <p:spPr>
          <a:xfrm>
            <a:off x="896639" y="375992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Churn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B97F9E0-949F-BA42-AEBD-E82A2C38BC05}"/>
                  </a:ext>
                </a:extLst>
              </p:cNvPr>
              <p:cNvSpPr txBox="1"/>
              <p:nvPr/>
            </p:nvSpPr>
            <p:spPr>
              <a:xfrm>
                <a:off x="1639288" y="3807276"/>
                <a:ext cx="2511521" cy="5316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</a:t>
                </a:r>
                <a:r>
                  <a:rPr lang="en-US" baseline="30000" dirty="0"/>
                  <a:t>2</a:t>
                </a:r>
                <a:r>
                  <a:rPr lang="en-US" dirty="0"/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dirty="0"/>
                                  <m:t>R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</a:t>
                </a:r>
                <a:r>
                  <a:rPr lang="en-US" baseline="30000" dirty="0"/>
                  <a:t>2</a:t>
                </a:r>
                <a:r>
                  <a:rPr lang="en-US" dirty="0"/>
                  <a:t> – 2Rr + r</a:t>
                </a:r>
                <a:r>
                  <a:rPr lang="en-US" baseline="30000" dirty="0"/>
                  <a:t>2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B97F9E0-949F-BA42-AEBD-E82A2C38BC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288" y="3807276"/>
                <a:ext cx="2511521" cy="531684"/>
              </a:xfrm>
              <a:prstGeom prst="rect">
                <a:avLst/>
              </a:prstGeom>
              <a:blipFill>
                <a:blip r:embed="rId5"/>
                <a:stretch>
                  <a:fillRect l="-252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AF79845-F994-684B-BF63-638AC9DE1E2C}"/>
                  </a:ext>
                </a:extLst>
              </p:cNvPr>
              <p:cNvSpPr/>
              <p:nvPr/>
            </p:nvSpPr>
            <p:spPr>
              <a:xfrm>
                <a:off x="8544057" y="3731749"/>
                <a:ext cx="367408" cy="6011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7030A0"/>
                              </a:solidFill>
                            </a:rPr>
                            <m:t>R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7030A0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AF79845-F994-684B-BF63-638AC9DE1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057" y="3731749"/>
                <a:ext cx="367408" cy="601127"/>
              </a:xfrm>
              <a:prstGeom prst="rect">
                <a:avLst/>
              </a:prstGeom>
              <a:blipFill>
                <a:blip r:embed="rId6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6BC798F-FF1D-A74C-9927-C5F02CF9049C}"/>
                  </a:ext>
                </a:extLst>
              </p:cNvPr>
              <p:cNvSpPr txBox="1"/>
              <p:nvPr/>
            </p:nvSpPr>
            <p:spPr>
              <a:xfrm>
                <a:off x="1638549" y="4506857"/>
                <a:ext cx="1766125" cy="5316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dirty="0"/>
                                  <m:t>R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</a:t>
                </a:r>
                <a:r>
                  <a:rPr lang="en-US" baseline="30000" dirty="0"/>
                  <a:t>2</a:t>
                </a:r>
                <a:r>
                  <a:rPr lang="en-US" dirty="0"/>
                  <a:t> – 2Rr 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6BC798F-FF1D-A74C-9927-C5F02CF90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549" y="4506857"/>
                <a:ext cx="1766125" cy="531684"/>
              </a:xfrm>
              <a:prstGeom prst="rect">
                <a:avLst/>
              </a:prstGeom>
              <a:blipFill>
                <a:blip r:embed="rId7"/>
                <a:stretch>
                  <a:fillRect r="-1429"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B6DEC6-13D2-CF4D-BF8E-EAA77C31F880}"/>
                  </a:ext>
                </a:extLst>
              </p:cNvPr>
              <p:cNvSpPr txBox="1"/>
              <p:nvPr/>
            </p:nvSpPr>
            <p:spPr>
              <a:xfrm>
                <a:off x="1683561" y="5097943"/>
                <a:ext cx="1477007" cy="5316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dirty="0"/>
                              <m:t>R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R – 2r 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B6DEC6-13D2-CF4D-BF8E-EAA77C31F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561" y="5097943"/>
                <a:ext cx="1477007" cy="531684"/>
              </a:xfrm>
              <a:prstGeom prst="rect">
                <a:avLst/>
              </a:prstGeom>
              <a:blipFill>
                <a:blip r:embed="rId8"/>
                <a:stretch>
                  <a:fillRect r="-3419"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677012E-C54A-6A4A-A715-94969D0D698D}"/>
                  </a:ext>
                </a:extLst>
              </p:cNvPr>
              <p:cNvSpPr txBox="1"/>
              <p:nvPr/>
            </p:nvSpPr>
            <p:spPr>
              <a:xfrm>
                <a:off x="1683561" y="5689029"/>
                <a:ext cx="1501052" cy="541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R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– 2r 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677012E-C54A-6A4A-A715-94969D0D6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561" y="5689029"/>
                <a:ext cx="1501052" cy="541495"/>
              </a:xfrm>
              <a:prstGeom prst="rect">
                <a:avLst/>
              </a:prstGeom>
              <a:blipFill>
                <a:blip r:embed="rId9"/>
                <a:stretch>
                  <a:fillRect r="-2521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CD3DA03-216F-2B46-8CB1-512DC9E8F3F0}"/>
                  </a:ext>
                </a:extLst>
              </p:cNvPr>
              <p:cNvSpPr txBox="1"/>
              <p:nvPr/>
            </p:nvSpPr>
            <p:spPr>
              <a:xfrm>
                <a:off x="4261499" y="5695569"/>
                <a:ext cx="798617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7030A0"/>
                            </a:solidFill>
                          </a:rPr>
                          <m:t>r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CD3DA03-216F-2B46-8CB1-512DC9E8F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499" y="5695569"/>
                <a:ext cx="798617" cy="540341"/>
              </a:xfrm>
              <a:prstGeom prst="rect">
                <a:avLst/>
              </a:prstGeom>
              <a:blipFill>
                <a:blip r:embed="rId10"/>
                <a:stretch>
                  <a:fillRect l="-6250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05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9" grpId="0"/>
      <p:bldP spid="35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80478-483B-6D46-A5FF-4A16E6648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 Circle?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0C87F-3A53-3D40-BA60-46E207F5D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199"/>
            <a:ext cx="10515600" cy="5273675"/>
          </a:xfrm>
        </p:spPr>
        <p:txBody>
          <a:bodyPr/>
          <a:lstStyle/>
          <a:p>
            <a:r>
              <a:rPr lang="en-US" dirty="0"/>
              <a:t>Geometric definition:  </a:t>
            </a:r>
            <a:endParaRPr lang="en-US" sz="1600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circle is a conic section where a plane, parallel to the bases of a </a:t>
            </a:r>
            <a:r>
              <a:rPr lang="en-US" i="1" dirty="0"/>
              <a:t>double </a:t>
            </a:r>
            <a:r>
              <a:rPr lang="en-US" dirty="0"/>
              <a:t>cone, intersects a </a:t>
            </a:r>
            <a:r>
              <a:rPr lang="en-US" i="1" dirty="0"/>
              <a:t>double</a:t>
            </a:r>
            <a:r>
              <a:rPr lang="en-US" dirty="0"/>
              <a:t> cone.   </a:t>
            </a:r>
            <a:r>
              <a:rPr lang="en-US" sz="1400" dirty="0"/>
              <a:t>The plane does not intersect the double cone at its apex </a:t>
            </a:r>
            <a:endParaRPr lang="en-US" dirty="0"/>
          </a:p>
        </p:txBody>
      </p:sp>
      <p:pic>
        <p:nvPicPr>
          <p:cNvPr id="1026" name="Picture 2" descr="Conic Sections | CK-12 Foundation">
            <a:extLst>
              <a:ext uri="{FF2B5EF4-FFF2-40B4-BE49-F238E27FC236}">
                <a16:creationId xmlns:a16="http://schemas.microsoft.com/office/drawing/2014/main" id="{A141EE89-6AC8-2242-B224-382C56BB6A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2" r="44180"/>
          <a:stretch/>
        </p:blipFill>
        <p:spPr bwMode="auto">
          <a:xfrm>
            <a:off x="4122549" y="3527487"/>
            <a:ext cx="2200760" cy="296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231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E2751D7D-E6EA-9041-8493-75E58A427187}"/>
              </a:ext>
            </a:extLst>
          </p:cNvPr>
          <p:cNvGrpSpPr/>
          <p:nvPr/>
        </p:nvGrpSpPr>
        <p:grpSpPr>
          <a:xfrm>
            <a:off x="7021286" y="932174"/>
            <a:ext cx="4332514" cy="5405664"/>
            <a:chOff x="7021286" y="932174"/>
            <a:chExt cx="4332514" cy="5405664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6A9298A-C8CA-164F-885F-B730858B59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9807"/>
            <a:stretch/>
          </p:blipFill>
          <p:spPr>
            <a:xfrm>
              <a:off x="7021286" y="932174"/>
              <a:ext cx="4332514" cy="5405664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100397-C956-1543-B8B6-45F1864F6965}"/>
                </a:ext>
              </a:extLst>
            </p:cNvPr>
            <p:cNvSpPr/>
            <p:nvPr/>
          </p:nvSpPr>
          <p:spPr>
            <a:xfrm>
              <a:off x="7145867" y="2281235"/>
              <a:ext cx="3691439" cy="3594631"/>
            </a:xfrm>
            <a:prstGeom prst="ellipse">
              <a:avLst/>
            </a:prstGeom>
            <a:noFill/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FFF5B72-3E45-9642-885A-E63C3AE576A0}"/>
                </a:ext>
              </a:extLst>
            </p:cNvPr>
            <p:cNvSpPr/>
            <p:nvPr/>
          </p:nvSpPr>
          <p:spPr>
            <a:xfrm>
              <a:off x="8938427" y="4508851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76FB6CC-1B6F-B446-8248-0458FEE0EBBF}"/>
                </a:ext>
              </a:extLst>
            </p:cNvPr>
            <p:cNvCxnSpPr>
              <a:cxnSpLocks/>
              <a:stCxn id="9" idx="7"/>
              <a:endCxn id="8" idx="7"/>
            </p:cNvCxnSpPr>
            <p:nvPr/>
          </p:nvCxnSpPr>
          <p:spPr>
            <a:xfrm flipV="1">
              <a:off x="9029175" y="2807657"/>
              <a:ext cx="1267532" cy="171513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A1727F4-B2F4-7942-92DC-CF840BB033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97904" y="1765296"/>
              <a:ext cx="2255896" cy="186971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EFCAE5-EB5E-E243-A40C-CE4BA807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6" y="-53133"/>
            <a:ext cx="10515600" cy="1325563"/>
          </a:xfrm>
        </p:spPr>
        <p:txBody>
          <a:bodyPr/>
          <a:lstStyle/>
          <a:p>
            <a:r>
              <a:rPr lang="en-US" dirty="0"/>
              <a:t>2007 – 2008 Meet 4D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24A87F-A665-3B47-A00E-C8B3289E2A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67" t="59344" r="29079" b="27836"/>
          <a:stretch/>
        </p:blipFill>
        <p:spPr>
          <a:xfrm>
            <a:off x="239631" y="1117020"/>
            <a:ext cx="6677472" cy="46380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D153F0C-384D-EC48-AF0D-16752AEF4DD8}"/>
              </a:ext>
            </a:extLst>
          </p:cNvPr>
          <p:cNvSpPr txBox="1"/>
          <p:nvPr/>
        </p:nvSpPr>
        <p:spPr>
          <a:xfrm>
            <a:off x="9793256" y="3387755"/>
            <a:ext cx="876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(r,0)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2B4BA9D-361E-D748-A7EC-563373525A20}"/>
                  </a:ext>
                </a:extLst>
              </p:cNvPr>
              <p:cNvSpPr txBox="1"/>
              <p:nvPr/>
            </p:nvSpPr>
            <p:spPr>
              <a:xfrm>
                <a:off x="8917023" y="4508851"/>
                <a:ext cx="876233" cy="523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(0,–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dirty="0">
                            <a:solidFill>
                              <a:schemeClr val="tx1"/>
                            </a:solidFill>
                          </a:rPr>
                          <m:t>R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dirty="0">
                            <a:solidFill>
                              <a:schemeClr val="tx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2B4BA9D-361E-D748-A7EC-563373525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7023" y="4508851"/>
                <a:ext cx="876233" cy="523348"/>
              </a:xfrm>
              <a:prstGeom prst="rect">
                <a:avLst/>
              </a:prstGeom>
              <a:blipFill>
                <a:blip r:embed="rId4"/>
                <a:stretch>
                  <a:fillRect l="-7143" b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842FFE8-4D76-8740-83DB-76848BD872BE}"/>
              </a:ext>
            </a:extLst>
          </p:cNvPr>
          <p:cNvSpPr txBox="1"/>
          <p:nvPr/>
        </p:nvSpPr>
        <p:spPr>
          <a:xfrm>
            <a:off x="389466" y="1777068"/>
            <a:ext cx="296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Draw on previous knowledge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E098F-4BF8-854A-B95A-3EB1B7DBC91E}"/>
              </a:ext>
            </a:extLst>
          </p:cNvPr>
          <p:cNvSpPr txBox="1"/>
          <p:nvPr/>
        </p:nvSpPr>
        <p:spPr>
          <a:xfrm>
            <a:off x="588199" y="1949037"/>
            <a:ext cx="609288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/>
          </a:p>
          <a:p>
            <a:pPr algn="ctr"/>
            <a:r>
              <a:rPr lang="en-US" sz="1400" dirty="0"/>
              <a:t>	The center of another circle, tangent at the point of tangency, </a:t>
            </a:r>
          </a:p>
          <a:p>
            <a:pPr algn="ctr"/>
            <a:r>
              <a:rPr lang="en-US" sz="1400" dirty="0"/>
              <a:t>lies on the diameter of the original circle.  </a:t>
            </a:r>
          </a:p>
          <a:p>
            <a:pPr algn="ctr"/>
            <a:r>
              <a:rPr lang="en-US" sz="1400" dirty="0"/>
              <a:t>That is, the </a:t>
            </a:r>
            <a:r>
              <a:rPr lang="en-US" sz="1400" i="1" u="sng" dirty="0"/>
              <a:t>centers are collinear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4DAEEA-2DD4-E64C-9B7E-33946145C7E8}"/>
              </a:ext>
            </a:extLst>
          </p:cNvPr>
          <p:cNvSpPr txBox="1"/>
          <p:nvPr/>
        </p:nvSpPr>
        <p:spPr>
          <a:xfrm>
            <a:off x="389466" y="3030568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Draw 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1D095B-137F-A941-BE73-71CD1EEC8441}"/>
                  </a:ext>
                </a:extLst>
              </p:cNvPr>
              <p:cNvSpPr txBox="1"/>
              <p:nvPr/>
            </p:nvSpPr>
            <p:spPr>
              <a:xfrm>
                <a:off x="1606586" y="3374024"/>
                <a:ext cx="3056158" cy="6076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Slope of </a:t>
                </a:r>
                <a:r>
                  <a:rPr lang="en-US" b="1" dirty="0">
                    <a:solidFill>
                      <a:srgbClr val="0070C0"/>
                    </a:solidFill>
                  </a:rPr>
                  <a:t>blue</a:t>
                </a:r>
                <a:r>
                  <a:rPr lang="en-US" dirty="0"/>
                  <a:t> line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0 −− 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−0</m:t>
                        </m:r>
                      </m:den>
                    </m:f>
                  </m:oMath>
                </a14:m>
                <a:r>
                  <a:rPr lang="en-US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1D095B-137F-A941-BE73-71CD1EEC8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586" y="3374024"/>
                <a:ext cx="3056158" cy="607667"/>
              </a:xfrm>
              <a:prstGeom prst="rect">
                <a:avLst/>
              </a:prstGeom>
              <a:blipFill>
                <a:blip r:embed="rId5"/>
                <a:stretch>
                  <a:fillRect l="-1653"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C06CF4B4-90BC-BB48-B34E-F696E8D92B1E}"/>
              </a:ext>
            </a:extLst>
          </p:cNvPr>
          <p:cNvSpPr txBox="1"/>
          <p:nvPr/>
        </p:nvSpPr>
        <p:spPr>
          <a:xfrm>
            <a:off x="389466" y="4131640"/>
            <a:ext cx="3758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Considered rare, use previous answer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053F35D-8B52-0141-843C-3954498C0430}"/>
                  </a:ext>
                </a:extLst>
              </p:cNvPr>
              <p:cNvSpPr txBox="1"/>
              <p:nvPr/>
            </p:nvSpPr>
            <p:spPr>
              <a:xfrm>
                <a:off x="1512083" y="4634087"/>
                <a:ext cx="3071097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Slope of </a:t>
                </a:r>
                <a:r>
                  <a:rPr lang="en-US" b="1" dirty="0">
                    <a:solidFill>
                      <a:srgbClr val="0070C0"/>
                    </a:solidFill>
                  </a:rPr>
                  <a:t>blue</a:t>
                </a:r>
                <a:r>
                  <a:rPr lang="en-US" dirty="0"/>
                  <a:t> line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053F35D-8B52-0141-843C-3954498C0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83" y="4634087"/>
                <a:ext cx="3071097" cy="598625"/>
              </a:xfrm>
              <a:prstGeom prst="rect">
                <a:avLst/>
              </a:prstGeom>
              <a:blipFill>
                <a:blip r:embed="rId6"/>
                <a:stretch>
                  <a:fillRect l="-165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5749BD2B-F610-CA4C-802D-4311E4B65205}"/>
              </a:ext>
            </a:extLst>
          </p:cNvPr>
          <p:cNvSpPr txBox="1"/>
          <p:nvPr/>
        </p:nvSpPr>
        <p:spPr>
          <a:xfrm>
            <a:off x="112867" y="5371648"/>
            <a:ext cx="680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Remember that slopes of perpendicular lines are opposite reciprocals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4670A7-E899-FA46-90D3-AFA3D2CA1408}"/>
                  </a:ext>
                </a:extLst>
              </p:cNvPr>
              <p:cNvSpPr txBox="1"/>
              <p:nvPr/>
            </p:nvSpPr>
            <p:spPr>
              <a:xfrm>
                <a:off x="1535058" y="5754107"/>
                <a:ext cx="2155398" cy="485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Slope of </a:t>
                </a:r>
                <a:r>
                  <a:rPr lang="en-US" b="1" dirty="0">
                    <a:solidFill>
                      <a:srgbClr val="FF0000"/>
                    </a:solidFill>
                  </a:rPr>
                  <a:t>red</a:t>
                </a:r>
                <a:r>
                  <a:rPr lang="en-US" dirty="0"/>
                  <a:t> line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4670A7-E899-FA46-90D3-AFA3D2CA1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058" y="5754107"/>
                <a:ext cx="2155398" cy="485454"/>
              </a:xfrm>
              <a:prstGeom prst="rect">
                <a:avLst/>
              </a:prstGeom>
              <a:blipFill>
                <a:blip r:embed="rId7"/>
                <a:stretch>
                  <a:fillRect l="-2339"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57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21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FCAE5-EB5E-E243-A40C-CE4BA807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66" y="-53133"/>
            <a:ext cx="10515600" cy="1325563"/>
          </a:xfrm>
        </p:spPr>
        <p:txBody>
          <a:bodyPr/>
          <a:lstStyle/>
          <a:p>
            <a:r>
              <a:rPr lang="en-US" dirty="0"/>
              <a:t>2007 – 2008 Meet 4D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24A87F-A665-3B47-A00E-C8B3289E2A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11" t="81450" r="42095" b="9421"/>
          <a:stretch/>
        </p:blipFill>
        <p:spPr>
          <a:xfrm>
            <a:off x="389466" y="1272430"/>
            <a:ext cx="5495148" cy="3412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6E46371-9CA3-B444-835A-CD133F269191}"/>
              </a:ext>
            </a:extLst>
          </p:cNvPr>
          <p:cNvSpPr txBox="1"/>
          <p:nvPr/>
        </p:nvSpPr>
        <p:spPr>
          <a:xfrm>
            <a:off x="345184" y="1951213"/>
            <a:ext cx="3758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Considered rare, use previous answer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BB662E-6EF7-B94B-8EA4-AA72EE47ABF5}"/>
              </a:ext>
            </a:extLst>
          </p:cNvPr>
          <p:cNvSpPr txBox="1"/>
          <p:nvPr/>
        </p:nvSpPr>
        <p:spPr>
          <a:xfrm>
            <a:off x="345184" y="3221726"/>
            <a:ext cx="281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Remember similar triangles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8FD5E3-5904-2F4D-9D7E-E29DB1563253}"/>
              </a:ext>
            </a:extLst>
          </p:cNvPr>
          <p:cNvSpPr txBox="1"/>
          <p:nvPr/>
        </p:nvSpPr>
        <p:spPr>
          <a:xfrm>
            <a:off x="389466" y="4897952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Churn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5F3FD1-1BA4-B24B-AB4B-85DDB1864F52}"/>
                  </a:ext>
                </a:extLst>
              </p:cNvPr>
              <p:cNvSpPr txBox="1"/>
              <p:nvPr/>
            </p:nvSpPr>
            <p:spPr>
              <a:xfrm>
                <a:off x="2737731" y="2458987"/>
                <a:ext cx="798617" cy="54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7030A0"/>
                    </a:solidFill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7030A0"/>
                            </a:solidFill>
                          </a:rPr>
                          <m:t>r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7030A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C5F3FD1-1BA4-B24B-AB4B-85DDB1864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731" y="2458987"/>
                <a:ext cx="798617" cy="540341"/>
              </a:xfrm>
              <a:prstGeom prst="rect">
                <a:avLst/>
              </a:prstGeom>
              <a:blipFill>
                <a:blip r:embed="rId3"/>
                <a:stretch>
                  <a:fillRect l="-6250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412D4D6B-35EE-7043-BF19-05E0FB69D050}"/>
              </a:ext>
            </a:extLst>
          </p:cNvPr>
          <p:cNvGrpSpPr/>
          <p:nvPr/>
        </p:nvGrpSpPr>
        <p:grpSpPr>
          <a:xfrm>
            <a:off x="7021286" y="932174"/>
            <a:ext cx="4332514" cy="5405664"/>
            <a:chOff x="7021286" y="932174"/>
            <a:chExt cx="4332514" cy="5405664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B91107A5-452F-C749-8141-92A6452B66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9807"/>
            <a:stretch/>
          </p:blipFill>
          <p:spPr>
            <a:xfrm>
              <a:off x="7021286" y="932174"/>
              <a:ext cx="4332514" cy="5405664"/>
            </a:xfrm>
            <a:prstGeom prst="rect">
              <a:avLst/>
            </a:prstGeom>
          </p:spPr>
        </p:pic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CA928A4-1E89-A648-9A6A-BDBC08C75A84}"/>
                </a:ext>
              </a:extLst>
            </p:cNvPr>
            <p:cNvSpPr/>
            <p:nvPr/>
          </p:nvSpPr>
          <p:spPr>
            <a:xfrm>
              <a:off x="7145867" y="2281235"/>
              <a:ext cx="3691439" cy="3594631"/>
            </a:xfrm>
            <a:prstGeom prst="ellipse">
              <a:avLst/>
            </a:prstGeom>
            <a:noFill/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2F64506-6939-0247-87A4-BCC0F91B51AA}"/>
                </a:ext>
              </a:extLst>
            </p:cNvPr>
            <p:cNvSpPr/>
            <p:nvPr/>
          </p:nvSpPr>
          <p:spPr>
            <a:xfrm>
              <a:off x="8938427" y="4498622"/>
              <a:ext cx="106318" cy="951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322811D-44F9-5C4A-9070-B065E1BAE6DA}"/>
                </a:ext>
              </a:extLst>
            </p:cNvPr>
            <p:cNvCxnSpPr>
              <a:cxnSpLocks/>
              <a:stCxn id="26" idx="7"/>
              <a:endCxn id="25" idx="7"/>
            </p:cNvCxnSpPr>
            <p:nvPr/>
          </p:nvCxnSpPr>
          <p:spPr>
            <a:xfrm flipV="1">
              <a:off x="9029175" y="2807657"/>
              <a:ext cx="1267532" cy="170490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45157E1-69AF-3B42-BD4A-8634425E53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97904" y="1765296"/>
              <a:ext cx="2255896" cy="186971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F9F21D7-8DAA-8A44-8EC5-3264B1BD80EC}"/>
              </a:ext>
            </a:extLst>
          </p:cNvPr>
          <p:cNvCxnSpPr>
            <a:cxnSpLocks/>
          </p:cNvCxnSpPr>
          <p:nvPr/>
        </p:nvCxnSpPr>
        <p:spPr>
          <a:xfrm flipV="1">
            <a:off x="8986003" y="3412256"/>
            <a:ext cx="0" cy="116298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B26ED45-E5F7-3947-B621-BAEBF3C5C80C}"/>
              </a:ext>
            </a:extLst>
          </p:cNvPr>
          <p:cNvCxnSpPr>
            <a:cxnSpLocks/>
            <a:stCxn id="26" idx="7"/>
          </p:cNvCxnSpPr>
          <p:nvPr/>
        </p:nvCxnSpPr>
        <p:spPr>
          <a:xfrm flipV="1">
            <a:off x="9029175" y="3406392"/>
            <a:ext cx="815330" cy="110616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1FB4C14-C203-DD4A-A5C2-413BE1EEC5A6}"/>
              </a:ext>
            </a:extLst>
          </p:cNvPr>
          <p:cNvCxnSpPr>
            <a:cxnSpLocks/>
          </p:cNvCxnSpPr>
          <p:nvPr/>
        </p:nvCxnSpPr>
        <p:spPr>
          <a:xfrm flipH="1">
            <a:off x="8986003" y="3421673"/>
            <a:ext cx="858502" cy="732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8BFECF0-FCBB-414E-B4EC-15D86652EFD7}"/>
              </a:ext>
            </a:extLst>
          </p:cNvPr>
          <p:cNvCxnSpPr>
            <a:cxnSpLocks/>
            <a:endCxn id="25" idx="7"/>
          </p:cNvCxnSpPr>
          <p:nvPr/>
        </p:nvCxnSpPr>
        <p:spPr>
          <a:xfrm flipV="1">
            <a:off x="9844505" y="2807657"/>
            <a:ext cx="452202" cy="6046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DAC1E6F-949A-F94E-BC51-25C9D8F1EE4F}"/>
              </a:ext>
            </a:extLst>
          </p:cNvPr>
          <p:cNvCxnSpPr>
            <a:cxnSpLocks/>
          </p:cNvCxnSpPr>
          <p:nvPr/>
        </p:nvCxnSpPr>
        <p:spPr>
          <a:xfrm flipH="1">
            <a:off x="9844505" y="3412512"/>
            <a:ext cx="499621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F155AC-406D-924F-B6AD-9624BEB8732C}"/>
              </a:ext>
            </a:extLst>
          </p:cNvPr>
          <p:cNvCxnSpPr>
            <a:cxnSpLocks/>
          </p:cNvCxnSpPr>
          <p:nvPr/>
        </p:nvCxnSpPr>
        <p:spPr>
          <a:xfrm flipH="1" flipV="1">
            <a:off x="10320415" y="2773081"/>
            <a:ext cx="1" cy="660347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A5A2152-C73A-1D4B-BA9F-0D9B8A98B4A5}"/>
                  </a:ext>
                </a:extLst>
              </p:cNvPr>
              <p:cNvSpPr txBox="1"/>
              <p:nvPr/>
            </p:nvSpPr>
            <p:spPr>
              <a:xfrm>
                <a:off x="8594081" y="3660108"/>
                <a:ext cx="317777" cy="616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7030A0"/>
                              </a:solidFill>
                            </a:rPr>
                            <m:t>r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A5A2152-C73A-1D4B-BA9F-0D9B8A98B4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4081" y="3660108"/>
                <a:ext cx="317777" cy="616323"/>
              </a:xfrm>
              <a:prstGeom prst="rect">
                <a:avLst/>
              </a:prstGeom>
              <a:blipFill>
                <a:blip r:embed="rId5"/>
                <a:stretch>
                  <a:fillRect r="-15385" b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38E6EF6-C17F-324F-B237-BA753F12F572}"/>
                  </a:ext>
                </a:extLst>
              </p:cNvPr>
              <p:cNvSpPr txBox="1"/>
              <p:nvPr/>
            </p:nvSpPr>
            <p:spPr>
              <a:xfrm>
                <a:off x="9296870" y="3845137"/>
                <a:ext cx="646796" cy="622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7030A0"/>
                              </a:solidFill>
                            </a:rPr>
                            <m:t>r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38E6EF6-C17F-324F-B237-BA753F12F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870" y="3845137"/>
                <a:ext cx="646796" cy="622991"/>
              </a:xfrm>
              <a:prstGeom prst="rect">
                <a:avLst/>
              </a:prstGeom>
              <a:blipFill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9C3F3992-0238-6F49-9764-2E5B1D39AD62}"/>
              </a:ext>
            </a:extLst>
          </p:cNvPr>
          <p:cNvSpPr txBox="1"/>
          <p:nvPr/>
        </p:nvSpPr>
        <p:spPr>
          <a:xfrm>
            <a:off x="9218917" y="3109957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A7EB88A-72B9-EA4F-B77C-D64277988325}"/>
              </a:ext>
            </a:extLst>
          </p:cNvPr>
          <p:cNvSpPr txBox="1"/>
          <p:nvPr/>
        </p:nvSpPr>
        <p:spPr>
          <a:xfrm>
            <a:off x="9800451" y="2919486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6CE5801-D1FF-E849-8C6D-69B7FAC5781C}"/>
              </a:ext>
            </a:extLst>
          </p:cNvPr>
          <p:cNvSpPr txBox="1"/>
          <p:nvPr/>
        </p:nvSpPr>
        <p:spPr>
          <a:xfrm>
            <a:off x="10280019" y="3004496"/>
            <a:ext cx="26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11BAA1-E60F-0843-98E3-5BC3389B9887}"/>
              </a:ext>
            </a:extLst>
          </p:cNvPr>
          <p:cNvSpPr txBox="1"/>
          <p:nvPr/>
        </p:nvSpPr>
        <p:spPr>
          <a:xfrm>
            <a:off x="9970562" y="337074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41BF8BD-EA51-6A4F-84D5-504F519A8ED2}"/>
                  </a:ext>
                </a:extLst>
              </p:cNvPr>
              <p:cNvSpPr txBox="1"/>
              <p:nvPr/>
            </p:nvSpPr>
            <p:spPr>
              <a:xfrm>
                <a:off x="1576995" y="3795524"/>
                <a:ext cx="957955" cy="845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num>
                      <m:den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num>
                      <m:den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41BF8BD-EA51-6A4F-84D5-504F519A8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995" y="3795524"/>
                <a:ext cx="957955" cy="845424"/>
              </a:xfrm>
              <a:prstGeom prst="rect">
                <a:avLst/>
              </a:prstGeom>
              <a:blipFill>
                <a:blip r:embed="rId7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CB13905-3E16-3B41-9FF2-E58BD27249A5}"/>
                  </a:ext>
                </a:extLst>
              </p:cNvPr>
              <p:cNvSpPr txBox="1"/>
              <p:nvPr/>
            </p:nvSpPr>
            <p:spPr>
              <a:xfrm>
                <a:off x="3014692" y="3795524"/>
                <a:ext cx="866263" cy="784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num>
                      <m:den>
                        <m:r>
                          <a:rPr 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CB13905-3E16-3B41-9FF2-E58BD2724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92" y="3795524"/>
                <a:ext cx="866263" cy="784958"/>
              </a:xfrm>
              <a:prstGeom prst="rect">
                <a:avLst/>
              </a:prstGeom>
              <a:blipFill>
                <a:blip r:embed="rId8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27B028B-9D91-364A-8AA4-F75DF5ACF804}"/>
                  </a:ext>
                </a:extLst>
              </p:cNvPr>
              <p:cNvSpPr txBox="1"/>
              <p:nvPr/>
            </p:nvSpPr>
            <p:spPr>
              <a:xfrm>
                <a:off x="1584344" y="4994805"/>
                <a:ext cx="772969" cy="5449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y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7030A0"/>
                            </a:solidFill>
                          </a:rPr>
                          <m:t>r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27B028B-9D91-364A-8AA4-F75DF5ACF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44" y="4994805"/>
                <a:ext cx="772969" cy="544957"/>
              </a:xfrm>
              <a:prstGeom prst="rect">
                <a:avLst/>
              </a:prstGeom>
              <a:blipFill>
                <a:blip r:embed="rId9"/>
                <a:stretch>
                  <a:fillRect l="-6452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B12D94D-24C9-3B4C-9451-D1ABB67FF452}"/>
                  </a:ext>
                </a:extLst>
              </p:cNvPr>
              <p:cNvSpPr txBox="1"/>
              <p:nvPr/>
            </p:nvSpPr>
            <p:spPr>
              <a:xfrm>
                <a:off x="2937217" y="4994805"/>
                <a:ext cx="768159" cy="545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</a:rPr>
                  <a:t>x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rgbClr val="7030A0"/>
                            </a:solidFill>
                          </a:rPr>
                          <m:t>r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B12D94D-24C9-3B4C-9451-D1ABB67FF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217" y="4994805"/>
                <a:ext cx="768159" cy="545983"/>
              </a:xfrm>
              <a:prstGeom prst="rect">
                <a:avLst/>
              </a:prstGeom>
              <a:blipFill>
                <a:blip r:embed="rId10"/>
                <a:stretch>
                  <a:fillRect l="-6557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43D97ED6-4408-EB42-89E2-0C3125D7E742}"/>
              </a:ext>
            </a:extLst>
          </p:cNvPr>
          <p:cNvSpPr txBox="1"/>
          <p:nvPr/>
        </p:nvSpPr>
        <p:spPr>
          <a:xfrm>
            <a:off x="351331" y="5875866"/>
            <a:ext cx="229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Answer the question!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AF3D148-1161-6348-AA1D-594E8212FA3F}"/>
                  </a:ext>
                </a:extLst>
              </p:cNvPr>
              <p:cNvSpPr txBox="1"/>
              <p:nvPr/>
            </p:nvSpPr>
            <p:spPr>
              <a:xfrm>
                <a:off x="3226816" y="5791726"/>
                <a:ext cx="2924968" cy="546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Coordinates of A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b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m:rPr>
                                <m:nor/>
                              </m:rPr>
                              <a:rPr lang="en-US" b="1" dirty="0">
                                <a:solidFill>
                                  <a:srgbClr val="7030A0"/>
                                </a:solidFill>
                              </a:rPr>
                              <m:t>r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b="1" i="0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b="1" i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en-US" b="1" dirty="0">
                                <a:solidFill>
                                  <a:srgbClr val="7030A0"/>
                                </a:solidFill>
                              </a:rPr>
                              <m:t>r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b="1" i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AF3D148-1161-6348-AA1D-594E8212F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816" y="5791726"/>
                <a:ext cx="2924968" cy="546112"/>
              </a:xfrm>
              <a:prstGeom prst="rect">
                <a:avLst/>
              </a:prstGeom>
              <a:blipFill>
                <a:blip r:embed="rId11"/>
                <a:stretch>
                  <a:fillRect l="-1293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55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9" grpId="0"/>
      <p:bldP spid="60" grpId="0"/>
      <p:bldP spid="61" grpId="0"/>
      <p:bldP spid="62" grpId="0"/>
      <p:bldP spid="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ECCE-AC68-A946-8195-B4E01753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the end of part two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A9957-36F5-3443-9411-C11DF28F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separate PowerPoints, we will examine each conic separately, working on the details of each particular conic and doing more examples from the Math League canon</a:t>
            </a:r>
          </a:p>
        </p:txBody>
      </p:sp>
    </p:spTree>
    <p:extLst>
      <p:ext uri="{BB962C8B-B14F-4D97-AF65-F5344CB8AC3E}">
        <p14:creationId xmlns:p14="http://schemas.microsoft.com/office/powerpoint/2010/main" val="237816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36A3-68DC-CB44-A463-B2BF7BE5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74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 can mathematically define conic sections (in the Euclidean plane) in a couple of ways</a:t>
            </a:r>
            <a:br>
              <a:rPr lang="en-US" dirty="0"/>
            </a:br>
            <a:r>
              <a:rPr lang="en-US" dirty="0"/>
              <a:t>	</a:t>
            </a:r>
            <a:r>
              <a:rPr lang="en-US" sz="2000" dirty="0"/>
              <a:t>Note: many of the applications of conics come from their 3-dimensional analogs</a:t>
            </a:r>
            <a:br>
              <a:rPr lang="en-US" sz="2000" dirty="0"/>
            </a:br>
            <a:r>
              <a:rPr lang="en-US" sz="2000" dirty="0"/>
              <a:t>	In Math League, we study the 2-dimensional Cartesian planar conics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400D1-4A22-8A43-8A01-7904B11C0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1282"/>
            <a:ext cx="10515600" cy="4351338"/>
          </a:xfrm>
        </p:spPr>
        <p:txBody>
          <a:bodyPr/>
          <a:lstStyle/>
          <a:p>
            <a:r>
              <a:rPr lang="en-US" dirty="0"/>
              <a:t>As a locus of points</a:t>
            </a:r>
          </a:p>
          <a:p>
            <a:pPr lvl="1"/>
            <a:r>
              <a:rPr lang="en-US" dirty="0"/>
              <a:t>Using definitions of distance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Using the idea of eccentricity and distance from focal point to directrix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Algebraically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Circles are planar curves that fit the definition</a:t>
            </a:r>
          </a:p>
          <a:p>
            <a:pPr lvl="2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Ax</a:t>
            </a:r>
            <a:r>
              <a:rPr lang="en-US" b="1" baseline="30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 + Cy</a:t>
            </a:r>
            <a:r>
              <a:rPr lang="en-US" b="1" baseline="30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 + Dx + </a:t>
            </a:r>
            <a:r>
              <a:rPr lang="en-US" b="1" dirty="0" err="1">
                <a:solidFill>
                  <a:schemeClr val="bg1">
                    <a:lumMod val="75000"/>
                  </a:schemeClr>
                </a:solidFill>
              </a:rPr>
              <a:t>Ey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 + F = 0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where A = C  where A and C ≠ 0</a:t>
            </a:r>
          </a:p>
        </p:txBody>
      </p:sp>
    </p:spTree>
    <p:extLst>
      <p:ext uri="{BB962C8B-B14F-4D97-AF65-F5344CB8AC3E}">
        <p14:creationId xmlns:p14="http://schemas.microsoft.com/office/powerpoint/2010/main" val="427857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C7979-4C5C-9D43-90E7-65850ABE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9" y="441550"/>
            <a:ext cx="10515600" cy="78678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Conic sections as a locus of points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FA603-AF19-8A46-91D1-C61B7D512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17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circle</a:t>
            </a:r>
            <a:r>
              <a:rPr lang="en-US" dirty="0"/>
              <a:t> can be defined as all points in a plane a constant distance from a focal point, known as the center of the circle.  The constant distance is called the radius of the circle</a:t>
            </a:r>
          </a:p>
          <a:p>
            <a:endParaRPr lang="en-US" dirty="0"/>
          </a:p>
          <a:p>
            <a:pPr marL="3657600" lvl="8" indent="0">
              <a:buNone/>
            </a:pPr>
            <a:r>
              <a:rPr lang="en-US" dirty="0"/>
              <a:t>		</a:t>
            </a:r>
          </a:p>
          <a:p>
            <a:pPr marL="3657600" lvl="8" indent="0">
              <a:buNone/>
            </a:pPr>
            <a:r>
              <a:rPr lang="en-US" dirty="0"/>
              <a:t>		Some students mistakenly think a circle is </a:t>
            </a:r>
          </a:p>
          <a:p>
            <a:pPr marL="3657600" lvl="8" indent="0">
              <a:buNone/>
            </a:pPr>
            <a:r>
              <a:rPr lang="en-US" dirty="0"/>
              <a:t>		all the points on the circle </a:t>
            </a:r>
            <a:r>
              <a:rPr lang="en-US" b="1" i="1" dirty="0"/>
              <a:t>and inside </a:t>
            </a:r>
            <a:r>
              <a:rPr lang="en-US" dirty="0"/>
              <a:t>the circle.</a:t>
            </a:r>
          </a:p>
          <a:p>
            <a:pPr marL="3657600" lvl="8" indent="0">
              <a:buNone/>
            </a:pPr>
            <a:endParaRPr lang="en-US" dirty="0"/>
          </a:p>
          <a:p>
            <a:pPr marL="3657600" lvl="8" indent="0">
              <a:buNone/>
            </a:pPr>
            <a:r>
              <a:rPr lang="en-US" dirty="0"/>
              <a:t>		Mathematically speaking, that is incorrect.</a:t>
            </a:r>
          </a:p>
          <a:p>
            <a:pPr marL="3657600" lvl="8" indent="0">
              <a:buNone/>
            </a:pPr>
            <a:r>
              <a:rPr lang="en-US" dirty="0"/>
              <a:t>		A circle consists of all the points on the circle, </a:t>
            </a:r>
          </a:p>
          <a:p>
            <a:pPr marL="3657600" lvl="8" indent="0">
              <a:buNone/>
            </a:pPr>
            <a:r>
              <a:rPr lang="en-US" dirty="0"/>
              <a:t>		not inside.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124" name="Picture 4" descr="Equations of Circles">
            <a:extLst>
              <a:ext uri="{FF2B5EF4-FFF2-40B4-BE49-F238E27FC236}">
                <a16:creationId xmlns:a16="http://schemas.microsoft.com/office/drawing/2014/main" id="{20BF1925-D4C0-B649-BC8B-429FFE499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59" y="2847465"/>
            <a:ext cx="3686175" cy="332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23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36A3-68DC-CB44-A463-B2BF7BE5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74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 can mathematically define conic sections (in the Euclidean plane) in a couple of ways</a:t>
            </a:r>
            <a:br>
              <a:rPr lang="en-US" dirty="0"/>
            </a:br>
            <a:r>
              <a:rPr lang="en-US" dirty="0"/>
              <a:t>	</a:t>
            </a:r>
            <a:r>
              <a:rPr lang="en-US" sz="2000" dirty="0"/>
              <a:t>Note: many of the applications of conics come from their 3-dimensional analogs</a:t>
            </a:r>
            <a:br>
              <a:rPr lang="en-US" sz="2000" dirty="0"/>
            </a:br>
            <a:r>
              <a:rPr lang="en-US" sz="2000" dirty="0"/>
              <a:t>	In Math League, we study the 2-dimensional Cartesian planar conics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400D1-4A22-8A43-8A01-7904B11C0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1282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As a locus of points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Using “common” definitions of distance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Using the idea of eccentricity and distance from focal point to directrix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Algebraically</a:t>
            </a:r>
          </a:p>
          <a:p>
            <a:pPr lvl="1"/>
            <a:r>
              <a:rPr lang="en-US" dirty="0"/>
              <a:t>Circles are planar curves that fit the definition</a:t>
            </a:r>
          </a:p>
          <a:p>
            <a:pPr lvl="2"/>
            <a:r>
              <a:rPr lang="en-US" b="1" dirty="0">
                <a:solidFill>
                  <a:srgbClr val="7030A0"/>
                </a:solidFill>
              </a:rPr>
              <a:t>Ax</a:t>
            </a:r>
            <a:r>
              <a:rPr lang="en-US" b="1" baseline="30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 + Cy</a:t>
            </a:r>
            <a:r>
              <a:rPr lang="en-US" b="1" baseline="30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 + Dx + </a:t>
            </a:r>
            <a:r>
              <a:rPr lang="en-US" b="1" dirty="0" err="1">
                <a:solidFill>
                  <a:srgbClr val="7030A0"/>
                </a:solidFill>
              </a:rPr>
              <a:t>Ey</a:t>
            </a:r>
            <a:r>
              <a:rPr lang="en-US" b="1" dirty="0">
                <a:solidFill>
                  <a:srgbClr val="7030A0"/>
                </a:solidFill>
              </a:rPr>
              <a:t> + F = 0 </a:t>
            </a:r>
            <a:r>
              <a:rPr lang="en-US" dirty="0"/>
              <a:t>where A = C  where A and C ≠ 0</a:t>
            </a:r>
          </a:p>
        </p:txBody>
      </p:sp>
    </p:spTree>
    <p:extLst>
      <p:ext uri="{BB962C8B-B14F-4D97-AF65-F5344CB8AC3E}">
        <p14:creationId xmlns:p14="http://schemas.microsoft.com/office/powerpoint/2010/main" val="237547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AFD9-99CD-1C41-856B-A2C519CD0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90" y="275100"/>
            <a:ext cx="11034010" cy="784024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Algebraic formula from Locus of Points definitions:  Circle, center (</a:t>
            </a:r>
            <a:r>
              <a:rPr lang="en-US" sz="3200" b="1" dirty="0" err="1"/>
              <a:t>h,k</a:t>
            </a:r>
            <a:r>
              <a:rPr lang="en-US" sz="3200" b="1" dirty="0"/>
              <a:t>)</a:t>
            </a:r>
            <a:br>
              <a:rPr lang="en-US" sz="3200" b="1" dirty="0"/>
            </a:br>
            <a:r>
              <a:rPr lang="en-US" sz="2000" b="1" dirty="0"/>
              <a:t>“distance from P to Center, O,  is constant radius”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952705-1E48-0E4F-BC2E-5E7D64C90A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274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lvl="8"/>
                <a:endParaRPr lang="en-US" dirty="0"/>
              </a:p>
              <a:p>
                <a:pPr marL="3657600" lvl="8" indent="0">
                  <a:buNone/>
                </a:pPr>
                <a:r>
                  <a:rPr lang="en-US" dirty="0"/>
                  <a:t>	</a:t>
                </a:r>
                <a:r>
                  <a:rPr lang="en-US" sz="2400" b="1" dirty="0">
                    <a:solidFill>
                      <a:srgbClr val="7030A0"/>
                    </a:solidFill>
                  </a:rPr>
                  <a:t>r</a:t>
                </a:r>
                <a:r>
                  <a:rPr lang="en-US" sz="2400" b="1" baseline="30000" dirty="0">
                    <a:solidFill>
                      <a:srgbClr val="7030A0"/>
                    </a:solidFill>
                  </a:rPr>
                  <a:t>2</a:t>
                </a:r>
                <a:r>
                  <a:rPr lang="en-US" sz="2400" b="1" dirty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</m:d>
                    <m:r>
                      <a:rPr lang="en-US" sz="2400" b="1" i="1" baseline="300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sz="2400" b="1" i="1" baseline="300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2400" b="1" dirty="0">
                  <a:solidFill>
                    <a:srgbClr val="7030A0"/>
                  </a:solidFill>
                </a:endParaRPr>
              </a:p>
              <a:p>
                <a:pPr marL="3657600" lvl="8" indent="0">
                  <a:buNone/>
                </a:pPr>
                <a:endParaRPr lang="en-US" dirty="0"/>
              </a:p>
              <a:p>
                <a:pPr marL="3657600" lvl="8" indent="0">
                  <a:buNone/>
                </a:pPr>
                <a:r>
                  <a:rPr lang="en-US" dirty="0"/>
                  <a:t>	r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US" dirty="0"/>
              </a:p>
              <a:p>
                <a:pPr marL="3657600" lvl="8" indent="0">
                  <a:buNone/>
                </a:pPr>
                <a:endParaRPr lang="en-US" dirty="0"/>
              </a:p>
              <a:p>
                <a:pPr marL="3657600" lvl="8" indent="0">
                  <a:buNone/>
                </a:pPr>
                <a:r>
                  <a:rPr lang="en-US" dirty="0"/>
                  <a:t>	0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–2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US" dirty="0"/>
              </a:p>
              <a:p>
                <a:pPr marL="3657600" lvl="8" indent="0">
                  <a:buNone/>
                </a:pPr>
                <a:endParaRPr lang="en-US" dirty="0"/>
              </a:p>
              <a:p>
                <a:pPr marL="3657600" lvl="8" indent="0">
                  <a:buNone/>
                </a:pPr>
                <a:r>
                  <a:rPr lang="en-US" dirty="0"/>
                  <a:t>	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0 =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baseline="3000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400" b="1" i="1" baseline="3000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𝒉𝒙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–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𝒌𝒚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US" sz="2400" b="1" i="1" baseline="3000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400" b="1" i="1" baseline="3000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400" b="1" i="1" baseline="3000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2400" b="1" dirty="0">
                  <a:solidFill>
                    <a:srgbClr val="00B050"/>
                  </a:solidFill>
                </a:endParaRPr>
              </a:p>
              <a:p>
                <a:pPr marL="3657600" lvl="8" indent="0">
                  <a:buNone/>
                </a:pPr>
                <a:endParaRPr lang="en-US" dirty="0"/>
              </a:p>
              <a:p>
                <a:pPr marL="3657600" lvl="8" indent="0">
                  <a:buNone/>
                </a:pPr>
                <a:r>
                  <a:rPr lang="en-US" dirty="0"/>
                  <a:t>	</a:t>
                </a:r>
                <a:r>
                  <a:rPr lang="en-US" b="1" dirty="0">
                    <a:solidFill>
                      <a:srgbClr val="7030A0"/>
                    </a:solidFill>
                  </a:rPr>
                  <a:t>0 = A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baseline="3000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𝑩𝒙𝒚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𝑪𝒚</m:t>
                    </m:r>
                    <m:r>
                      <a:rPr lang="en-US" b="1" i="1" baseline="3000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𝑫𝒙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𝑬𝒚</m:t>
                    </m:r>
                    <m:r>
                      <a:rPr lang="en-US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endParaRPr lang="en-US" b="1" dirty="0">
                  <a:solidFill>
                    <a:srgbClr val="7030A0"/>
                  </a:solidFill>
                </a:endParaRPr>
              </a:p>
              <a:p>
                <a:pPr marL="3657600" lvl="8" indent="0">
                  <a:buNone/>
                </a:pPr>
                <a:endParaRPr lang="en-US" dirty="0"/>
              </a:p>
              <a:p>
                <a:pPr marL="3657600" lvl="8" indent="0">
                  <a:buNone/>
                </a:pPr>
                <a:r>
                  <a:rPr lang="en-US" dirty="0"/>
                  <a:t>	where A = 1, B = 0, C = 1, D = –2h, E = –2k F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pPr marL="3657600" lvl="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952705-1E48-0E4F-BC2E-5E7D64C90A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2742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E04871-C883-E445-9A43-530A7414C9D0}"/>
                  </a:ext>
                </a:extLst>
              </p:cNvPr>
              <p:cNvSpPr txBox="1"/>
              <p:nvPr/>
            </p:nvSpPr>
            <p:spPr>
              <a:xfrm>
                <a:off x="5406555" y="1471662"/>
                <a:ext cx="3020379" cy="981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Use distance formula</a:t>
                </a:r>
              </a:p>
              <a:p>
                <a:endParaRPr lang="en-US" dirty="0"/>
              </a:p>
              <a:p>
                <a:r>
                  <a:rPr lang="en-US" dirty="0"/>
                  <a:t>d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baseline="-25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E04871-C883-E445-9A43-530A7414C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555" y="1471662"/>
                <a:ext cx="3020379" cy="981744"/>
              </a:xfrm>
              <a:prstGeom prst="rect">
                <a:avLst/>
              </a:prstGeom>
              <a:blipFill>
                <a:blip r:embed="rId3"/>
                <a:stretch>
                  <a:fillRect l="-1674" t="-2564" b="-8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635655D9-1247-3943-869C-71020FA3E239}"/>
              </a:ext>
            </a:extLst>
          </p:cNvPr>
          <p:cNvGrpSpPr/>
          <p:nvPr/>
        </p:nvGrpSpPr>
        <p:grpSpPr>
          <a:xfrm>
            <a:off x="838200" y="2650700"/>
            <a:ext cx="3686175" cy="3325872"/>
            <a:chOff x="838200" y="2650700"/>
            <a:chExt cx="3686175" cy="3325872"/>
          </a:xfrm>
        </p:grpSpPr>
        <p:pic>
          <p:nvPicPr>
            <p:cNvPr id="4" name="Picture 4" descr="Equations of Circles">
              <a:extLst>
                <a:ext uri="{FF2B5EF4-FFF2-40B4-BE49-F238E27FC236}">
                  <a16:creationId xmlns:a16="http://schemas.microsoft.com/office/drawing/2014/main" id="{2EBD584E-382B-164C-860F-43D3A9A7E5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650700"/>
              <a:ext cx="3686175" cy="3325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A5F9432-00F7-044C-8B5C-C488B6A0BF7C}"/>
                </a:ext>
              </a:extLst>
            </p:cNvPr>
            <p:cNvSpPr txBox="1"/>
            <p:nvPr/>
          </p:nvSpPr>
          <p:spPr>
            <a:xfrm>
              <a:off x="3333136" y="2890684"/>
              <a:ext cx="3097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C7B1EA8-6816-BC44-8D25-DB2BBA82811D}"/>
                </a:ext>
              </a:extLst>
            </p:cNvPr>
            <p:cNvSpPr txBox="1"/>
            <p:nvPr/>
          </p:nvSpPr>
          <p:spPr>
            <a:xfrm>
              <a:off x="2371571" y="3944304"/>
              <a:ext cx="3097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723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B6A1E-29FC-1049-B2BB-B48B72A6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92" y="486641"/>
            <a:ext cx="10515600" cy="5769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Some of the Math team problems in the last 20 years involving circles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183DFA-C1C9-0F46-9D04-5430A8CA6CDD}"/>
              </a:ext>
            </a:extLst>
          </p:cNvPr>
          <p:cNvSpPr txBox="1"/>
          <p:nvPr/>
        </p:nvSpPr>
        <p:spPr>
          <a:xfrm>
            <a:off x="1053884" y="1890794"/>
            <a:ext cx="168668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2015 0 2016  #4</a:t>
            </a:r>
          </a:p>
          <a:p>
            <a:endParaRPr lang="en-US" dirty="0"/>
          </a:p>
          <a:p>
            <a:r>
              <a:rPr lang="en-US" dirty="0"/>
              <a:t>2014 – 2015  #2</a:t>
            </a:r>
          </a:p>
          <a:p>
            <a:endParaRPr lang="en-US" dirty="0"/>
          </a:p>
          <a:p>
            <a:r>
              <a:rPr lang="en-US" dirty="0"/>
              <a:t>2009 – 2010  #2</a:t>
            </a:r>
          </a:p>
          <a:p>
            <a:endParaRPr lang="en-US" dirty="0"/>
          </a:p>
          <a:p>
            <a:r>
              <a:rPr lang="en-US" dirty="0"/>
              <a:t>2008 – 2009  #3</a:t>
            </a:r>
          </a:p>
          <a:p>
            <a:endParaRPr lang="en-US" dirty="0"/>
          </a:p>
          <a:p>
            <a:r>
              <a:rPr lang="en-US" dirty="0"/>
              <a:t>2007 – 2008  All</a:t>
            </a:r>
          </a:p>
          <a:p>
            <a:endParaRPr lang="en-US" dirty="0"/>
          </a:p>
          <a:p>
            <a:r>
              <a:rPr lang="en-US" dirty="0"/>
              <a:t>2004 – 2005  #4</a:t>
            </a:r>
          </a:p>
          <a:p>
            <a:endParaRPr lang="en-US" dirty="0"/>
          </a:p>
          <a:p>
            <a:r>
              <a:rPr lang="en-US" dirty="0"/>
              <a:t>2003 – 2004  #4</a:t>
            </a:r>
          </a:p>
          <a:p>
            <a:endParaRPr lang="en-US" dirty="0"/>
          </a:p>
          <a:p>
            <a:r>
              <a:rPr lang="en-US" dirty="0"/>
              <a:t>2000 – 2001  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34213E-8F44-464F-869E-49DAE74C2C7C}"/>
              </a:ext>
            </a:extLst>
          </p:cNvPr>
          <p:cNvSpPr txBox="1"/>
          <p:nvPr/>
        </p:nvSpPr>
        <p:spPr>
          <a:xfrm>
            <a:off x="4262034" y="3161654"/>
            <a:ext cx="64971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common theme:  tangents to circles and circles tangent to an axis</a:t>
            </a:r>
          </a:p>
          <a:p>
            <a:endParaRPr lang="en-US" dirty="0"/>
          </a:p>
          <a:p>
            <a:r>
              <a:rPr lang="en-US" dirty="0"/>
              <a:t>Case in point 2004 – 2005 #4</a:t>
            </a:r>
          </a:p>
        </p:txBody>
      </p:sp>
    </p:spTree>
    <p:extLst>
      <p:ext uri="{BB962C8B-B14F-4D97-AF65-F5344CB8AC3E}">
        <p14:creationId xmlns:p14="http://schemas.microsoft.com/office/powerpoint/2010/main" val="140719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C950-1658-8C4E-8A28-80E62B03C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2004 – 2005 Meet 4 #4D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26E9-F9A9-5A4F-8D12-AB03DD479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circle x</a:t>
            </a:r>
            <a:r>
              <a:rPr lang="en-US" baseline="30000" dirty="0"/>
              <a:t>2</a:t>
            </a:r>
            <a:r>
              <a:rPr lang="en-US" dirty="0"/>
              <a:t> + y</a:t>
            </a:r>
            <a:r>
              <a:rPr lang="en-US" baseline="30000" dirty="0"/>
              <a:t>2</a:t>
            </a:r>
            <a:r>
              <a:rPr lang="en-US" dirty="0"/>
              <a:t> = 25 passes through (0,5) and (3,4) and is tangent to the line y + 5 = 0.  Find the radius of a second circle with the same properties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First thing to do: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draw</a:t>
            </a:r>
            <a:r>
              <a:rPr lang="en-US" dirty="0"/>
              <a:t> a quick </a:t>
            </a:r>
            <a:r>
              <a:rPr lang="en-US" dirty="0">
                <a:solidFill>
                  <a:schemeClr val="accent6"/>
                </a:solidFill>
              </a:rPr>
              <a:t>sketch</a:t>
            </a:r>
          </a:p>
          <a:p>
            <a:pPr marL="0" indent="0">
              <a:buNone/>
            </a:pPr>
            <a:r>
              <a:rPr lang="en-US" dirty="0"/>
              <a:t>that’s fairly accurate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CD99A9-611D-B049-B0C5-E52794D53DC0}"/>
              </a:ext>
            </a:extLst>
          </p:cNvPr>
          <p:cNvGrpSpPr/>
          <p:nvPr/>
        </p:nvGrpSpPr>
        <p:grpSpPr>
          <a:xfrm>
            <a:off x="6096000" y="2984312"/>
            <a:ext cx="5667214" cy="3192651"/>
            <a:chOff x="6096000" y="2984312"/>
            <a:chExt cx="5667214" cy="319265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1A9AC8B-057A-6D42-A865-2CB560320C1D}"/>
                </a:ext>
              </a:extLst>
            </p:cNvPr>
            <p:cNvCxnSpPr/>
            <p:nvPr/>
          </p:nvCxnSpPr>
          <p:spPr>
            <a:xfrm>
              <a:off x="8074618" y="2984312"/>
              <a:ext cx="0" cy="3192651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3A5551-5A2C-8242-99D4-9B1FE427F2CA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4516061"/>
              <a:ext cx="4086386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DEC9492-3EA2-6C4D-AB53-2E0E749BD69A}"/>
                </a:ext>
              </a:extLst>
            </p:cNvPr>
            <p:cNvSpPr/>
            <p:nvPr/>
          </p:nvSpPr>
          <p:spPr>
            <a:xfrm>
              <a:off x="6891579" y="3268447"/>
              <a:ext cx="2495227" cy="2495227"/>
            </a:xfrm>
            <a:prstGeom prst="ellipse">
              <a:avLst/>
            </a:prstGeom>
            <a:noFill/>
            <a:ln w="984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941A2CD-501F-A746-B56F-C65EC4A8482D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5813641"/>
              <a:ext cx="5667214" cy="0"/>
            </a:xfrm>
            <a:prstGeom prst="line">
              <a:avLst/>
            </a:prstGeom>
            <a:ln w="3492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40A90FF-DE0C-7043-BAE4-1C3D9A9672F5}"/>
                </a:ext>
              </a:extLst>
            </p:cNvPr>
            <p:cNvSpPr/>
            <p:nvPr/>
          </p:nvSpPr>
          <p:spPr>
            <a:xfrm>
              <a:off x="7911886" y="3115159"/>
              <a:ext cx="325463" cy="313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18602EF-97CD-C943-8E65-7FCA0E9F1A5A}"/>
                </a:ext>
              </a:extLst>
            </p:cNvPr>
            <p:cNvSpPr/>
            <p:nvPr/>
          </p:nvSpPr>
          <p:spPr>
            <a:xfrm>
              <a:off x="8826932" y="3501769"/>
              <a:ext cx="325463" cy="31384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626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C950-1658-8C4E-8A28-80E62B03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625" y="298337"/>
            <a:ext cx="10515600" cy="1325563"/>
          </a:xfrm>
        </p:spPr>
        <p:txBody>
          <a:bodyPr/>
          <a:lstStyle/>
          <a:p>
            <a:r>
              <a:rPr lang="en-US" dirty="0"/>
              <a:t>2004 – 2005 Meet 4 #4D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26E9-F9A9-5A4F-8D12-AB03DD479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The circle x</a:t>
            </a:r>
            <a:r>
              <a:rPr lang="en-US" sz="1800" baseline="30000" dirty="0"/>
              <a:t>2</a:t>
            </a:r>
            <a:r>
              <a:rPr lang="en-US" sz="1800" dirty="0"/>
              <a:t> + y</a:t>
            </a:r>
            <a:r>
              <a:rPr lang="en-US" sz="1800" baseline="30000" dirty="0"/>
              <a:t>2</a:t>
            </a:r>
            <a:r>
              <a:rPr lang="en-US" sz="1800" dirty="0"/>
              <a:t> = 25 passes through (0,5) and (3,4) and is tangent to the line y + 5 =0.  Find the radius of a second circle with the same properties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Second thing to do: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Imagine</a:t>
            </a:r>
            <a:r>
              <a:rPr lang="en-US" dirty="0"/>
              <a:t> where the </a:t>
            </a:r>
          </a:p>
          <a:p>
            <a:pPr marL="0" indent="0">
              <a:buNone/>
            </a:pPr>
            <a:r>
              <a:rPr lang="en-US" dirty="0"/>
              <a:t>other circle must lie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6996C1-A289-6143-8B16-F8BA5C8A68EE}"/>
              </a:ext>
            </a:extLst>
          </p:cNvPr>
          <p:cNvSpPr/>
          <p:nvPr/>
        </p:nvSpPr>
        <p:spPr>
          <a:xfrm>
            <a:off x="8015949" y="3019527"/>
            <a:ext cx="110969" cy="1109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7CC49F-AAEF-0842-A6C7-62771B3BB4AB}"/>
              </a:ext>
            </a:extLst>
          </p:cNvPr>
          <p:cNvCxnSpPr>
            <a:stCxn id="14" idx="0"/>
            <a:endCxn id="10" idx="7"/>
          </p:cNvCxnSpPr>
          <p:nvPr/>
        </p:nvCxnSpPr>
        <p:spPr>
          <a:xfrm>
            <a:off x="6198402" y="5599054"/>
            <a:ext cx="77708" cy="103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B57CFC6-B8E8-A54D-9F9B-20EC4C05B150}"/>
              </a:ext>
            </a:extLst>
          </p:cNvPr>
          <p:cNvGrpSpPr/>
          <p:nvPr/>
        </p:nvGrpSpPr>
        <p:grpSpPr>
          <a:xfrm>
            <a:off x="4866905" y="-240486"/>
            <a:ext cx="6520027" cy="6619174"/>
            <a:chOff x="4866905" y="-240486"/>
            <a:chExt cx="6520027" cy="6619174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9CD99A9-611D-B049-B0C5-E52794D53DC0}"/>
                </a:ext>
              </a:extLst>
            </p:cNvPr>
            <p:cNvGrpSpPr/>
            <p:nvPr/>
          </p:nvGrpSpPr>
          <p:grpSpPr>
            <a:xfrm>
              <a:off x="5473152" y="5507442"/>
              <a:ext cx="4936940" cy="871246"/>
              <a:chOff x="6096000" y="2984312"/>
              <a:chExt cx="17776867" cy="3192651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B1A9AC8B-057A-6D42-A865-2CB560320C1D}"/>
                  </a:ext>
                </a:extLst>
              </p:cNvPr>
              <p:cNvCxnSpPr/>
              <p:nvPr/>
            </p:nvCxnSpPr>
            <p:spPr>
              <a:xfrm>
                <a:off x="8074618" y="2984312"/>
                <a:ext cx="0" cy="3192651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053A5551-5A2C-8242-99D4-9B1FE427F2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4516062"/>
                <a:ext cx="17776867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DEC9492-3EA2-6C4D-AB53-2E0E749BD69A}"/>
                  </a:ext>
                </a:extLst>
              </p:cNvPr>
              <p:cNvSpPr/>
              <p:nvPr/>
            </p:nvSpPr>
            <p:spPr>
              <a:xfrm>
                <a:off x="6857473" y="3333023"/>
                <a:ext cx="2495226" cy="2495226"/>
              </a:xfrm>
              <a:prstGeom prst="ellipse">
                <a:avLst/>
              </a:prstGeom>
              <a:noFill/>
              <a:ln w="984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2941A2CD-501F-A746-B56F-C65EC4A848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5813642"/>
                <a:ext cx="14719018" cy="0"/>
              </a:xfrm>
              <a:prstGeom prst="line">
                <a:avLst/>
              </a:prstGeom>
              <a:ln w="34925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40A90FF-DE0C-7043-BAE4-1C3D9A9672F5}"/>
                  </a:ext>
                </a:extLst>
              </p:cNvPr>
              <p:cNvSpPr/>
              <p:nvPr/>
            </p:nvSpPr>
            <p:spPr>
              <a:xfrm>
                <a:off x="7942357" y="3061559"/>
                <a:ext cx="325464" cy="31383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618602EF-97CD-C943-8E65-7FCA0E9F1A5A}"/>
                  </a:ext>
                </a:extLst>
              </p:cNvPr>
              <p:cNvSpPr/>
              <p:nvPr/>
            </p:nvSpPr>
            <p:spPr>
              <a:xfrm>
                <a:off x="8544736" y="3320021"/>
                <a:ext cx="325464" cy="31384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361F5E4-14BF-274D-8AE5-C3DE094A4969}"/>
                </a:ext>
              </a:extLst>
            </p:cNvPr>
            <p:cNvSpPr/>
            <p:nvPr/>
          </p:nvSpPr>
          <p:spPr>
            <a:xfrm>
              <a:off x="4866905" y="-240486"/>
              <a:ext cx="6520027" cy="652002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FE32FF-8469-4E46-BD29-D4BC55227081}"/>
                </a:ext>
              </a:extLst>
            </p:cNvPr>
            <p:cNvSpPr txBox="1"/>
            <p:nvPr/>
          </p:nvSpPr>
          <p:spPr>
            <a:xfrm>
              <a:off x="8126918" y="2759399"/>
              <a:ext cx="8034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</a:t>
              </a:r>
              <a:r>
                <a:rPr lang="en-US" dirty="0" err="1"/>
                <a:t>h,k</a:t>
              </a:r>
              <a:r>
                <a:rPr lang="en-US" dirty="0"/>
                <a:t>)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F11670-B170-034D-B89E-16573EA90EA0}"/>
                </a:ext>
              </a:extLst>
            </p:cNvPr>
            <p:cNvCxnSpPr>
              <a:stCxn id="8" idx="1"/>
              <a:endCxn id="13" idx="5"/>
            </p:cNvCxnSpPr>
            <p:nvPr/>
          </p:nvCxnSpPr>
          <p:spPr>
            <a:xfrm flipH="1">
              <a:off x="6063067" y="3035778"/>
              <a:ext cx="1969133" cy="256584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1A867EC-393C-C04A-8046-20AF8709EE19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 flipH="1">
              <a:off x="6252057" y="3075012"/>
              <a:ext cx="1763892" cy="252404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1673C7D-A1B1-A74E-9C9C-81BDD84E10E0}"/>
                </a:ext>
              </a:extLst>
            </p:cNvPr>
            <p:cNvCxnSpPr>
              <a:cxnSpLocks/>
              <a:stCxn id="8" idx="4"/>
              <a:endCxn id="7" idx="4"/>
            </p:cNvCxnSpPr>
            <p:nvPr/>
          </p:nvCxnSpPr>
          <p:spPr>
            <a:xfrm>
              <a:off x="8071434" y="3130496"/>
              <a:ext cx="55485" cy="314904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806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3371</TotalTime>
  <Words>1403</Words>
  <Application>Microsoft Macintosh PowerPoint</Application>
  <PresentationFormat>Widescreen</PresentationFormat>
  <Paragraphs>205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A Primer on Conic Sections part two  Circles</vt:lpstr>
      <vt:lpstr>What is a Circle? </vt:lpstr>
      <vt:lpstr>We can mathematically define conic sections (in the Euclidean plane) in a couple of ways  Note: many of the applications of conics come from their 3-dimensional analogs  In Math League, we study the 2-dimensional Cartesian planar conics</vt:lpstr>
      <vt:lpstr>Conic sections as a locus of points </vt:lpstr>
      <vt:lpstr>We can mathematically define conic sections (in the Euclidean plane) in a couple of ways  Note: many of the applications of conics come from their 3-dimensional analogs  In Math League, we study the 2-dimensional Cartesian planar conics</vt:lpstr>
      <vt:lpstr>Algebraic formula from Locus of Points definitions:  Circle, center (h,k) “distance from P to Center, O,  is constant radius”</vt:lpstr>
      <vt:lpstr> Some of the Math team problems in the last 20 years involving circles</vt:lpstr>
      <vt:lpstr>2004 – 2005 Meet 4 #4D</vt:lpstr>
      <vt:lpstr>2004 – 2005 Meet 4 #4D </vt:lpstr>
      <vt:lpstr>2004 – 2005 Meet 4 #4D </vt:lpstr>
      <vt:lpstr>2004 – 2005 Meet 4 #4D </vt:lpstr>
      <vt:lpstr>2004 – 2005 Meet 4 #4D </vt:lpstr>
      <vt:lpstr>2004 – 2005 Meet 4 #4D </vt:lpstr>
      <vt:lpstr>PowerPoint Presentation</vt:lpstr>
      <vt:lpstr>PowerPoint Presentation</vt:lpstr>
      <vt:lpstr>2007 – 2008 Meet 4D</vt:lpstr>
      <vt:lpstr>2007 – 2008 Meet 4D</vt:lpstr>
      <vt:lpstr>2007 – 2008 Meet 4D</vt:lpstr>
      <vt:lpstr>2007 – 2008 Meet 4D</vt:lpstr>
      <vt:lpstr>2007 – 2008 Meet 4D</vt:lpstr>
      <vt:lpstr>2007 – 2008 Meet 4D</vt:lpstr>
      <vt:lpstr>This is the end of part two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Primer on Conic Sections</dc:title>
  <dc:creator>tom young</dc:creator>
  <cp:lastModifiedBy>tom young</cp:lastModifiedBy>
  <cp:revision>114</cp:revision>
  <dcterms:created xsi:type="dcterms:W3CDTF">2020-09-28T16:34:29Z</dcterms:created>
  <dcterms:modified xsi:type="dcterms:W3CDTF">2020-10-04T23:05:19Z</dcterms:modified>
</cp:coreProperties>
</file>